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69" r:id="rId3"/>
    <p:sldMasterId id="2147483673" r:id="rId4"/>
  </p:sldMasterIdLst>
  <p:notesMasterIdLst>
    <p:notesMasterId r:id="rId52"/>
  </p:notesMasterIdLst>
  <p:sldIdLst>
    <p:sldId id="256" r:id="rId5"/>
    <p:sldId id="503" r:id="rId6"/>
    <p:sldId id="515" r:id="rId7"/>
    <p:sldId id="516" r:id="rId8"/>
    <p:sldId id="518" r:id="rId9"/>
    <p:sldId id="521" r:id="rId10"/>
    <p:sldId id="528" r:id="rId11"/>
    <p:sldId id="520" r:id="rId12"/>
    <p:sldId id="570" r:id="rId13"/>
    <p:sldId id="572" r:id="rId14"/>
    <p:sldId id="574" r:id="rId15"/>
    <p:sldId id="571" r:id="rId16"/>
    <p:sldId id="575" r:id="rId17"/>
    <p:sldId id="573" r:id="rId18"/>
    <p:sldId id="553" r:id="rId19"/>
    <p:sldId id="554" r:id="rId20"/>
    <p:sldId id="555" r:id="rId21"/>
    <p:sldId id="556" r:id="rId22"/>
    <p:sldId id="557" r:id="rId23"/>
    <p:sldId id="558" r:id="rId24"/>
    <p:sldId id="559" r:id="rId25"/>
    <p:sldId id="560" r:id="rId26"/>
    <p:sldId id="561" r:id="rId27"/>
    <p:sldId id="549" r:id="rId28"/>
    <p:sldId id="550" r:id="rId29"/>
    <p:sldId id="551" r:id="rId30"/>
    <p:sldId id="552" r:id="rId31"/>
    <p:sldId id="534" r:id="rId32"/>
    <p:sldId id="562" r:id="rId33"/>
    <p:sldId id="563" r:id="rId34"/>
    <p:sldId id="564" r:id="rId35"/>
    <p:sldId id="565" r:id="rId36"/>
    <p:sldId id="566" r:id="rId37"/>
    <p:sldId id="567" r:id="rId38"/>
    <p:sldId id="538" r:id="rId39"/>
    <p:sldId id="568" r:id="rId40"/>
    <p:sldId id="536" r:id="rId41"/>
    <p:sldId id="539" r:id="rId42"/>
    <p:sldId id="569" r:id="rId43"/>
    <p:sldId id="544" r:id="rId44"/>
    <p:sldId id="545" r:id="rId45"/>
    <p:sldId id="529" r:id="rId46"/>
    <p:sldId id="541" r:id="rId47"/>
    <p:sldId id="543" r:id="rId48"/>
    <p:sldId id="542" r:id="rId49"/>
    <p:sldId id="505" r:id="rId50"/>
    <p:sldId id="506"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FFFFF"/>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8883" autoAdjust="0"/>
  </p:normalViewPr>
  <p:slideViewPr>
    <p:cSldViewPr snapToGrid="0">
      <p:cViewPr varScale="1">
        <p:scale>
          <a:sx n="80" d="100"/>
          <a:sy n="80" d="100"/>
        </p:scale>
        <p:origin x="643"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5CA8E-98AB-4298-9924-ADDA45F94860}" type="datetimeFigureOut">
              <a:rPr lang="zh-CN" altLang="en-US" smtClean="0"/>
              <a:t>2022/7/13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C8EC1-88BE-40CD-8DA6-700D357B65C9}" type="slidenum">
              <a:rPr lang="zh-CN" altLang="en-US" smtClean="0"/>
              <a:t>‹#›</a:t>
            </a:fld>
            <a:endParaRPr lang="zh-CN" altLang="en-US"/>
          </a:p>
        </p:txBody>
      </p:sp>
    </p:spTree>
    <p:extLst>
      <p:ext uri="{BB962C8B-B14F-4D97-AF65-F5344CB8AC3E}">
        <p14:creationId xmlns:p14="http://schemas.microsoft.com/office/powerpoint/2010/main" val="3291995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0C8EC1-88BE-40CD-8DA6-700D357B65C9}" type="slidenum">
              <a:rPr lang="zh-CN" altLang="en-US" smtClean="0"/>
              <a:t>1</a:t>
            </a:fld>
            <a:endParaRPr lang="zh-CN" altLang="en-US"/>
          </a:p>
        </p:txBody>
      </p:sp>
    </p:spTree>
    <p:extLst>
      <p:ext uri="{BB962C8B-B14F-4D97-AF65-F5344CB8AC3E}">
        <p14:creationId xmlns:p14="http://schemas.microsoft.com/office/powerpoint/2010/main" val="4111030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just">
              <a:lnSpc>
                <a:spcPts val="2500"/>
              </a:lnSpc>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51524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just">
              <a:lnSpc>
                <a:spcPts val="2500"/>
              </a:lnSpc>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74573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2934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just">
              <a:lnSpc>
                <a:spcPts val="2500"/>
              </a:lnSpc>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6910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just">
              <a:lnSpc>
                <a:spcPts val="2500"/>
              </a:lnSpc>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66009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3138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1179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276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6695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0862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0C8EC1-88BE-40CD-8DA6-700D357B65C9}" type="slidenum">
              <a:rPr lang="zh-CN" altLang="en-US" smtClean="0"/>
              <a:t>2</a:t>
            </a:fld>
            <a:endParaRPr lang="zh-CN" altLang="en-US"/>
          </a:p>
        </p:txBody>
      </p:sp>
    </p:spTree>
    <p:extLst>
      <p:ext uri="{BB962C8B-B14F-4D97-AF65-F5344CB8AC3E}">
        <p14:creationId xmlns:p14="http://schemas.microsoft.com/office/powerpoint/2010/main" val="2562907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4738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91115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3015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59914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70440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79146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31166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867194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8097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516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51978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60743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82887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14806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79934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707214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54121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79201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62541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0072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31383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96064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12108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24495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7650" name="幻灯片图像占位符 1"/>
          <p:cNvSpPr>
            <a:spLocks noGrp="1" noRot="1" noChangeAspect="1"/>
          </p:cNvSpPr>
          <p:nvPr>
            <p:ph type="sldImg"/>
          </p:nvPr>
        </p:nvSpPr>
        <p:spPr>
          <a:xfrm>
            <a:off x="-2516188" y="0"/>
            <a:ext cx="9783763" cy="5503863"/>
          </a:xfrm>
        </p:spPr>
      </p:sp>
      <p:sp>
        <p:nvSpPr>
          <p:cNvPr id="27651" name="备注占位符 2"/>
          <p:cNvSpPr>
            <a:spLocks noGrp="1" noRot="1" noChangeAspect="1"/>
          </p:cNvSpPr>
          <p:nvPr>
            <p:ph type="body" idx="1"/>
          </p:nvPr>
        </p:nvSpPr>
        <p:spPr>
          <a:xfrm>
            <a:off x="3175" y="0"/>
            <a:ext cx="5232400" cy="6435725"/>
          </a:xfrm>
          <a:prstGeom prst="rect">
            <a:avLst/>
          </a:prstGeom>
          <a:noFill/>
          <a:ln w="9525">
            <a:noFill/>
          </a:ln>
        </p:spPr>
        <p:txBody>
          <a:bodyPr/>
          <a:lstStyle/>
          <a:p>
            <a:pPr marL="0" lvl="0" indent="457200"/>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9698" name="幻灯片图像占位符 1"/>
          <p:cNvSpPr>
            <a:spLocks noGrp="1" noRot="1" noChangeAspect="1"/>
          </p:cNvSpPr>
          <p:nvPr>
            <p:ph type="sldImg"/>
          </p:nvPr>
        </p:nvSpPr>
        <p:spPr>
          <a:xfrm>
            <a:off x="-2516188" y="0"/>
            <a:ext cx="9783763" cy="5503863"/>
          </a:xfrm>
        </p:spPr>
      </p:sp>
      <p:sp>
        <p:nvSpPr>
          <p:cNvPr id="29699" name="备注占位符 2"/>
          <p:cNvSpPr>
            <a:spLocks noGrp="1" noRot="1" noChangeAspect="1"/>
          </p:cNvSpPr>
          <p:nvPr>
            <p:ph type="body" idx="1"/>
          </p:nvPr>
        </p:nvSpPr>
        <p:spPr>
          <a:xfrm>
            <a:off x="3175" y="0"/>
            <a:ext cx="5230813" cy="6435725"/>
          </a:xfrm>
          <a:prstGeom prst="rect">
            <a:avLst/>
          </a:prstGeom>
          <a:noFill/>
          <a:ln w="9525">
            <a:noFill/>
          </a:ln>
        </p:spPr>
        <p:txBody>
          <a:bodyPr/>
          <a:lstStyle/>
          <a:p>
            <a:pPr marL="0" lvl="0" indent="457200"/>
            <a:endParaRPr lang="zh-CN" altLang="en-US" b="1" dirty="0">
              <a:solidFill>
                <a:schemeClr val="tx1"/>
              </a:solidFill>
              <a:latin typeface="微软雅黑" panose="020B0503020204020204" charset="-122"/>
              <a:ea typeface="微软雅黑" panose="020B0503020204020204" charset="-122"/>
              <a:sym typeface="等线"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1746" name="幻灯片图像占位符 1"/>
          <p:cNvSpPr>
            <a:spLocks noGrp="1" noRot="1" noChangeAspect="1"/>
          </p:cNvSpPr>
          <p:nvPr>
            <p:ph type="sldImg"/>
          </p:nvPr>
        </p:nvSpPr>
        <p:spPr>
          <a:xfrm>
            <a:off x="2147483647" y="-2147483648"/>
            <a:ext cx="1588" cy="0"/>
          </a:xfrm>
        </p:spPr>
      </p:sp>
      <p:sp>
        <p:nvSpPr>
          <p:cNvPr id="31747" name="备注占位符 2"/>
          <p:cNvSpPr>
            <a:spLocks noGrp="1" noRot="1" noChangeAspect="1"/>
          </p:cNvSpPr>
          <p:nvPr>
            <p:ph type="body" idx="1"/>
          </p:nvPr>
        </p:nvSpPr>
        <p:spPr>
          <a:xfrm>
            <a:off x="2147483647" y="-2147483648"/>
            <a:ext cx="4300538" cy="0"/>
          </a:xfrm>
          <a:prstGeom prst="rect">
            <a:avLst/>
          </a:prstGeom>
          <a:noFill/>
          <a:ln w="9525">
            <a:noFill/>
          </a:ln>
        </p:spPr>
        <p:txBody>
          <a:bodyPr/>
          <a:lstStyle/>
          <a:p>
            <a:pPr marL="0" lvl="0" indent="457200"/>
            <a:endParaRPr lang="zh-CN" altLang="en-US"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0C8EC1-88BE-40CD-8DA6-700D357B65C9}" type="slidenum">
              <a:rPr lang="zh-CN" altLang="en-US" smtClean="0"/>
              <a:t>46</a:t>
            </a:fld>
            <a:endParaRPr lang="zh-CN" altLang="en-US"/>
          </a:p>
        </p:txBody>
      </p:sp>
    </p:spTree>
    <p:extLst>
      <p:ext uri="{BB962C8B-B14F-4D97-AF65-F5344CB8AC3E}">
        <p14:creationId xmlns:p14="http://schemas.microsoft.com/office/powerpoint/2010/main" val="3350898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D0C8EC1-88BE-40CD-8DA6-700D357B65C9}" type="slidenum">
              <a:rPr lang="zh-CN" altLang="en-US" smtClean="0"/>
              <a:t>47</a:t>
            </a:fld>
            <a:endParaRPr lang="zh-CN" altLang="en-US"/>
          </a:p>
        </p:txBody>
      </p:sp>
    </p:spTree>
    <p:extLst>
      <p:ext uri="{BB962C8B-B14F-4D97-AF65-F5344CB8AC3E}">
        <p14:creationId xmlns:p14="http://schemas.microsoft.com/office/powerpoint/2010/main" val="1939899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1179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908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99386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just">
              <a:lnSpc>
                <a:spcPts val="2500"/>
              </a:lnSpc>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3988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8EC1-88BE-40CD-8DA6-700D357B65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27327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ED008-2116-4AF6-9902-B8EBF35C1C9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319CDE0-121D-449D-9C5C-6243C68138A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831CC0F-0A83-4FA5-86BF-CB723AC1402B}"/>
              </a:ext>
            </a:extLst>
          </p:cNvPr>
          <p:cNvSpPr>
            <a:spLocks noGrp="1"/>
          </p:cNvSpPr>
          <p:nvPr>
            <p:ph type="dt" sz="half" idx="10"/>
          </p:nvPr>
        </p:nvSpPr>
        <p:spPr>
          <a:xfrm>
            <a:off x="838200" y="6356350"/>
            <a:ext cx="2743200" cy="365125"/>
          </a:xfrm>
          <a:prstGeom prst="rect">
            <a:avLst/>
          </a:prstGeom>
        </p:spPr>
        <p:txBody>
          <a:bodyPr/>
          <a:lstStyle/>
          <a:p>
            <a:fld id="{CFD97016-7FE1-43FB-A8B7-F5C9CA32727D}" type="datetimeFigureOut">
              <a:rPr lang="zh-CN" altLang="en-US" smtClean="0"/>
              <a:t>2022/7/13</a:t>
            </a:fld>
            <a:endParaRPr lang="zh-CN" altLang="en-US"/>
          </a:p>
        </p:txBody>
      </p:sp>
      <p:sp>
        <p:nvSpPr>
          <p:cNvPr id="5" name="页脚占位符 4">
            <a:extLst>
              <a:ext uri="{FF2B5EF4-FFF2-40B4-BE49-F238E27FC236}">
                <a16:creationId xmlns:a16="http://schemas.microsoft.com/office/drawing/2014/main" id="{6CBF36E7-E7FC-493D-918B-2C761A7ACC2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5C988DE-2D33-40E8-A567-7274AD123CC8}"/>
              </a:ext>
            </a:extLst>
          </p:cNvPr>
          <p:cNvSpPr>
            <a:spLocks noGrp="1"/>
          </p:cNvSpPr>
          <p:nvPr>
            <p:ph type="sldNum" sz="quarter" idx="12"/>
          </p:nvPr>
        </p:nvSpPr>
        <p:spPr>
          <a:xfrm>
            <a:off x="8610600" y="6356350"/>
            <a:ext cx="2743200" cy="365125"/>
          </a:xfrm>
          <a:prstGeom prst="rect">
            <a:avLst/>
          </a:prstGeom>
        </p:spPr>
        <p:txBody>
          <a:bodyPr/>
          <a:lstStyle/>
          <a:p>
            <a:fld id="{E96F08BA-007C-435B-9FD5-FD26B5F7F669}" type="slidenum">
              <a:rPr lang="zh-CN" altLang="en-US" smtClean="0"/>
              <a:t>‹#›</a:t>
            </a:fld>
            <a:endParaRPr lang="zh-CN" altLang="en-US"/>
          </a:p>
        </p:txBody>
      </p:sp>
    </p:spTree>
    <p:extLst>
      <p:ext uri="{BB962C8B-B14F-4D97-AF65-F5344CB8AC3E}">
        <p14:creationId xmlns:p14="http://schemas.microsoft.com/office/powerpoint/2010/main" val="4259956618"/>
      </p:ext>
    </p:extLst>
  </p:cSld>
  <p:clrMapOvr>
    <a:masterClrMapping/>
  </p:clrMapOvr>
  <p:transition spd="slow" advTm="300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65195085"/>
      </p:ext>
    </p:extLst>
  </p:cSld>
  <p:clrMapOvr>
    <a:masterClrMapping/>
  </p:clrMapOvr>
  <p:transition spd="slow" advTm="3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2574524565"/>
      </p:ext>
    </p:extLst>
  </p:cSld>
  <p:clrMapOvr>
    <a:masterClrMapping/>
  </p:clrMapOvr>
  <p:transition spd="slow" advTm="3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45231485"/>
      </p:ext>
    </p:extLst>
  </p:cSld>
  <p:clrMapOvr>
    <a:masterClrMapping/>
  </p:clrMapOvr>
  <p:transition spd="slow" advTm="3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85325393"/>
      </p:ext>
    </p:extLst>
  </p:cSld>
  <p:clrMapOvr>
    <a:masterClrMapping/>
  </p:clrMapOvr>
  <p:transition spd="slow" advTm="3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5819642"/>
      </p:ext>
    </p:extLst>
  </p:cSld>
  <p:clrMapOvr>
    <a:masterClrMapping/>
  </p:clrMapOvr>
  <p:transition spd="slow" advTm="30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769710"/>
      </p:ext>
    </p:extLst>
  </p:cSld>
  <p:clrMapOvr>
    <a:masterClrMapping/>
  </p:clrMapOvr>
  <p:transition spd="slow" advTm="30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748791303"/>
      </p:ext>
    </p:extLst>
  </p:cSld>
  <p:clrMapOvr>
    <a:masterClrMapping/>
  </p:clrMapOvr>
  <p:transition spd="slow" advTm="300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15402446"/>
      </p:ext>
    </p:extLst>
  </p:cSld>
  <p:clrMapOvr>
    <a:masterClrMapping/>
  </p:clrMapOvr>
  <p:transition spd="slow" advTm="3000">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07524231"/>
      </p:ext>
    </p:extLst>
  </p:cSld>
  <p:clrMapOvr>
    <a:masterClrMapping/>
  </p:clrMapOvr>
  <p:transition spd="slow" advTm="3000">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48971128"/>
      </p:ext>
    </p:extLst>
  </p:cSld>
  <p:clrMapOvr>
    <a:masterClrMapping/>
  </p:clrMapOvr>
  <p:transition spd="slow" advTm="3000">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3CD5B-752F-4DD6-B6DC-83A9DDAB073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A8FA9C-2105-4261-A7A0-2951F16D289C}"/>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4AF2EF3-3764-40CC-A36D-84981A4E158F}"/>
              </a:ext>
            </a:extLst>
          </p:cNvPr>
          <p:cNvSpPr>
            <a:spLocks noGrp="1"/>
          </p:cNvSpPr>
          <p:nvPr>
            <p:ph type="dt" sz="half" idx="10"/>
          </p:nvPr>
        </p:nvSpPr>
        <p:spPr>
          <a:xfrm>
            <a:off x="838200" y="6356350"/>
            <a:ext cx="2743200" cy="365125"/>
          </a:xfrm>
          <a:prstGeom prst="rect">
            <a:avLst/>
          </a:prstGeom>
        </p:spPr>
        <p:txBody>
          <a:bodyPr/>
          <a:lstStyle/>
          <a:p>
            <a:fld id="{CFD97016-7FE1-43FB-A8B7-F5C9CA32727D}" type="datetimeFigureOut">
              <a:rPr lang="zh-CN" altLang="en-US" smtClean="0"/>
              <a:t>2022/7/13</a:t>
            </a:fld>
            <a:endParaRPr lang="zh-CN" altLang="en-US"/>
          </a:p>
        </p:txBody>
      </p:sp>
      <p:sp>
        <p:nvSpPr>
          <p:cNvPr id="5" name="页脚占位符 4">
            <a:extLst>
              <a:ext uri="{FF2B5EF4-FFF2-40B4-BE49-F238E27FC236}">
                <a16:creationId xmlns:a16="http://schemas.microsoft.com/office/drawing/2014/main" id="{C5B84FB3-3DB1-4E98-9164-3DF7D43466B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88F9FD7-8B0C-40A1-A7A7-60BAB953083A}"/>
              </a:ext>
            </a:extLst>
          </p:cNvPr>
          <p:cNvSpPr>
            <a:spLocks noGrp="1"/>
          </p:cNvSpPr>
          <p:nvPr>
            <p:ph type="sldNum" sz="quarter" idx="12"/>
          </p:nvPr>
        </p:nvSpPr>
        <p:spPr>
          <a:xfrm>
            <a:off x="8610600" y="6356350"/>
            <a:ext cx="2743200" cy="365125"/>
          </a:xfrm>
          <a:prstGeom prst="rect">
            <a:avLst/>
          </a:prstGeom>
        </p:spPr>
        <p:txBody>
          <a:bodyPr/>
          <a:lstStyle/>
          <a:p>
            <a:fld id="{E96F08BA-007C-435B-9FD5-FD26B5F7F669}" type="slidenum">
              <a:rPr lang="zh-CN" altLang="en-US" smtClean="0"/>
              <a:t>‹#›</a:t>
            </a:fld>
            <a:endParaRPr lang="zh-CN" altLang="en-US"/>
          </a:p>
        </p:txBody>
      </p:sp>
    </p:spTree>
    <p:extLst>
      <p:ext uri="{BB962C8B-B14F-4D97-AF65-F5344CB8AC3E}">
        <p14:creationId xmlns:p14="http://schemas.microsoft.com/office/powerpoint/2010/main" val="875034851"/>
      </p:ext>
    </p:extLst>
  </p:cSld>
  <p:clrMapOvr>
    <a:masterClrMapping/>
  </p:clrMapOvr>
  <p:transition spd="slow" advTm="300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ED008-2116-4AF6-9902-B8EBF35C1C9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319CDE0-121D-449D-9C5C-6243C68138A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831CC0F-0A83-4FA5-86BF-CB723AC1402B}"/>
              </a:ext>
            </a:extLst>
          </p:cNvPr>
          <p:cNvSpPr>
            <a:spLocks noGrp="1"/>
          </p:cNvSpPr>
          <p:nvPr>
            <p:ph type="dt" sz="half" idx="10"/>
          </p:nvPr>
        </p:nvSpPr>
        <p:spPr>
          <a:xfrm>
            <a:off x="838200" y="6356350"/>
            <a:ext cx="2743200" cy="365125"/>
          </a:xfrm>
          <a:prstGeom prst="rect">
            <a:avLst/>
          </a:prstGeom>
        </p:spPr>
        <p:txBody>
          <a:bodyPr/>
          <a:lstStyle/>
          <a:p>
            <a:fld id="{CFD97016-7FE1-43FB-A8B7-F5C9CA32727D}" type="datetimeFigureOut">
              <a:rPr lang="zh-CN" altLang="en-US" smtClean="0"/>
              <a:t>2022/7/13</a:t>
            </a:fld>
            <a:endParaRPr lang="zh-CN" altLang="en-US"/>
          </a:p>
        </p:txBody>
      </p:sp>
      <p:sp>
        <p:nvSpPr>
          <p:cNvPr id="5" name="页脚占位符 4">
            <a:extLst>
              <a:ext uri="{FF2B5EF4-FFF2-40B4-BE49-F238E27FC236}">
                <a16:creationId xmlns:a16="http://schemas.microsoft.com/office/drawing/2014/main" id="{6CBF36E7-E7FC-493D-918B-2C761A7ACC2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5C988DE-2D33-40E8-A567-7274AD123CC8}"/>
              </a:ext>
            </a:extLst>
          </p:cNvPr>
          <p:cNvSpPr>
            <a:spLocks noGrp="1"/>
          </p:cNvSpPr>
          <p:nvPr>
            <p:ph type="sldNum" sz="quarter" idx="12"/>
          </p:nvPr>
        </p:nvSpPr>
        <p:spPr>
          <a:xfrm>
            <a:off x="8610600" y="6356350"/>
            <a:ext cx="2743200" cy="365125"/>
          </a:xfrm>
          <a:prstGeom prst="rect">
            <a:avLst/>
          </a:prstGeom>
        </p:spPr>
        <p:txBody>
          <a:bodyPr/>
          <a:lstStyle/>
          <a:p>
            <a:fld id="{E96F08BA-007C-435B-9FD5-FD26B5F7F669}" type="slidenum">
              <a:rPr lang="zh-CN" altLang="en-US" smtClean="0"/>
              <a:t>‹#›</a:t>
            </a:fld>
            <a:endParaRPr lang="zh-CN" altLang="en-US"/>
          </a:p>
        </p:txBody>
      </p:sp>
    </p:spTree>
    <p:extLst>
      <p:ext uri="{BB962C8B-B14F-4D97-AF65-F5344CB8AC3E}">
        <p14:creationId xmlns:p14="http://schemas.microsoft.com/office/powerpoint/2010/main" val="3356543561"/>
      </p:ext>
    </p:extLst>
  </p:cSld>
  <p:clrMapOvr>
    <a:masterClrMapping/>
  </p:clrMapOvr>
  <p:transition spd="slow" advTm="300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3CD5B-752F-4DD6-B6DC-83A9DDAB073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A8FA9C-2105-4261-A7A0-2951F16D289C}"/>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4AF2EF3-3764-40CC-A36D-84981A4E158F}"/>
              </a:ext>
            </a:extLst>
          </p:cNvPr>
          <p:cNvSpPr>
            <a:spLocks noGrp="1"/>
          </p:cNvSpPr>
          <p:nvPr>
            <p:ph type="dt" sz="half" idx="10"/>
          </p:nvPr>
        </p:nvSpPr>
        <p:spPr>
          <a:xfrm>
            <a:off x="838200" y="6356350"/>
            <a:ext cx="2743200" cy="365125"/>
          </a:xfrm>
          <a:prstGeom prst="rect">
            <a:avLst/>
          </a:prstGeom>
        </p:spPr>
        <p:txBody>
          <a:bodyPr/>
          <a:lstStyle/>
          <a:p>
            <a:fld id="{CFD97016-7FE1-43FB-A8B7-F5C9CA32727D}" type="datetimeFigureOut">
              <a:rPr lang="zh-CN" altLang="en-US" smtClean="0"/>
              <a:t>2022/7/13</a:t>
            </a:fld>
            <a:endParaRPr lang="zh-CN" altLang="en-US"/>
          </a:p>
        </p:txBody>
      </p:sp>
      <p:sp>
        <p:nvSpPr>
          <p:cNvPr id="5" name="页脚占位符 4">
            <a:extLst>
              <a:ext uri="{FF2B5EF4-FFF2-40B4-BE49-F238E27FC236}">
                <a16:creationId xmlns:a16="http://schemas.microsoft.com/office/drawing/2014/main" id="{C5B84FB3-3DB1-4E98-9164-3DF7D43466B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88F9FD7-8B0C-40A1-A7A7-60BAB953083A}"/>
              </a:ext>
            </a:extLst>
          </p:cNvPr>
          <p:cNvSpPr>
            <a:spLocks noGrp="1"/>
          </p:cNvSpPr>
          <p:nvPr>
            <p:ph type="sldNum" sz="quarter" idx="12"/>
          </p:nvPr>
        </p:nvSpPr>
        <p:spPr>
          <a:xfrm>
            <a:off x="8610600" y="6356350"/>
            <a:ext cx="2743200" cy="365125"/>
          </a:xfrm>
          <a:prstGeom prst="rect">
            <a:avLst/>
          </a:prstGeom>
        </p:spPr>
        <p:txBody>
          <a:bodyPr/>
          <a:lstStyle/>
          <a:p>
            <a:fld id="{E96F08BA-007C-435B-9FD5-FD26B5F7F669}" type="slidenum">
              <a:rPr lang="zh-CN" altLang="en-US" smtClean="0"/>
              <a:t>‹#›</a:t>
            </a:fld>
            <a:endParaRPr lang="zh-CN" altLang="en-US"/>
          </a:p>
        </p:txBody>
      </p:sp>
    </p:spTree>
    <p:extLst>
      <p:ext uri="{BB962C8B-B14F-4D97-AF65-F5344CB8AC3E}">
        <p14:creationId xmlns:p14="http://schemas.microsoft.com/office/powerpoint/2010/main" val="3156414272"/>
      </p:ext>
    </p:extLst>
  </p:cSld>
  <p:clrMapOvr>
    <a:masterClrMapping/>
  </p:clrMapOvr>
  <p:transition spd="slow" advTm="300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60921"/>
      </p:ext>
    </p:extLst>
  </p:cSld>
  <p:clrMapOvr>
    <a:masterClrMapping/>
  </p:clrMapOvr>
  <p:transition spd="slow" advTm="3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FD97016-7FE1-43FB-A8B7-F5C9CA32727D}" type="datetimeFigureOut">
              <a:rPr lang="zh-CN" altLang="en-US" smtClean="0"/>
              <a:t>2022/7/13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96F08BA-007C-435B-9FD5-FD26B5F7F669}" type="slidenum">
              <a:rPr lang="zh-CN" altLang="en-US" smtClean="0"/>
              <a:t>‹#›</a:t>
            </a:fld>
            <a:endParaRPr lang="zh-CN" altLang="en-US"/>
          </a:p>
        </p:txBody>
      </p:sp>
    </p:spTree>
    <p:extLst>
      <p:ext uri="{BB962C8B-B14F-4D97-AF65-F5344CB8AC3E}">
        <p14:creationId xmlns:p14="http://schemas.microsoft.com/office/powerpoint/2010/main" val="4168780172"/>
      </p:ext>
    </p:extLst>
  </p:cSld>
  <p:clrMapOvr>
    <a:masterClrMapping/>
  </p:clrMapOvr>
  <p:transition spd="slow" advTm="3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FD97016-7FE1-43FB-A8B7-F5C9CA32727D}" type="datetimeFigureOut">
              <a:rPr lang="zh-CN" altLang="en-US" smtClean="0"/>
              <a:t>2022/7/13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96F08BA-007C-435B-9FD5-FD26B5F7F669}" type="slidenum">
              <a:rPr lang="zh-CN" altLang="en-US" smtClean="0"/>
              <a:t>‹#›</a:t>
            </a:fld>
            <a:endParaRPr lang="zh-CN" altLang="en-US"/>
          </a:p>
        </p:txBody>
      </p:sp>
    </p:spTree>
    <p:extLst>
      <p:ext uri="{BB962C8B-B14F-4D97-AF65-F5344CB8AC3E}">
        <p14:creationId xmlns:p14="http://schemas.microsoft.com/office/powerpoint/2010/main" val="3231253265"/>
      </p:ext>
    </p:extLst>
  </p:cSld>
  <p:clrMapOvr>
    <a:masterClrMapping/>
  </p:clrMapOvr>
  <p:transition spd="slow" advTm="3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334978"/>
      </p:ext>
    </p:extLst>
  </p:cSld>
  <p:clrMapOvr>
    <a:masterClrMapping/>
  </p:clrMapOvr>
  <p:transition spd="slow" advTm="3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3731501"/>
      </p:ext>
    </p:extLst>
  </p:cSld>
  <p:clrMapOvr>
    <a:masterClrMapping/>
  </p:clrMapOvr>
  <p:transition spd="slow" advTm="3000">
    <p:randomBar dir="vert"/>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487678"/>
      </p:ext>
    </p:extLst>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Tm="3000">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59994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ransition spd="slow" advTm="3000">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15856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transition spd="slow" advTm="3000">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09903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spd="slow" advTm="3000">
    <p:randomBar dir="vert"/>
  </p:transition>
  <p:hf sldNum="0" hdr="0"/>
  <p:txStyles>
    <p:titleStyle>
      <a:lvl1pPr marL="914400" lvl="0" indent="-914400" algn="l" eaLnBrk="1" latinLnBrk="0" hangingPunct="1">
        <a:lnSpc>
          <a:spcPct val="90000"/>
        </a:lnSpc>
        <a:spcBef>
          <a:spcPct val="0"/>
        </a:spcBef>
        <a:buNone/>
        <a:defRPr sz="4400" kern="1200">
          <a:solidFill>
            <a:schemeClr val="tx1"/>
          </a:solidFill>
          <a:latin typeface="+mj-lt"/>
          <a:ea typeface="+mj-ea"/>
          <a:cs typeface="+mj-cs"/>
          <a:sym typeface="等线 Light" charset="0"/>
        </a:defRPr>
      </a:lvl1pPr>
    </p:titleStyle>
    <p:bodyStyle>
      <a:lvl1pPr marL="228600" lvl="0" indent="-228600" algn="l" defTabSz="914400" eaLnBrk="1" fontAlgn="base"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sym typeface="等线" charset="-122"/>
        </a:defRPr>
      </a:lvl1pPr>
      <a:lvl2pPr marL="685800" lvl="1" indent="-228600" algn="l" defTabSz="914400" eaLnBrk="1" fontAlgn="base" latinLnBrk="0" hangingPunct="1">
        <a:lnSpc>
          <a:spcPct val="90000"/>
        </a:lnSpc>
        <a:spcBef>
          <a:spcPts val="500"/>
        </a:spcBef>
        <a:buFont typeface="Arial" panose="020B0604020202020204" pitchFamily="34" charset="0"/>
        <a:buChar char="•"/>
        <a:defRPr sz="2400" kern="1200">
          <a:solidFill>
            <a:schemeClr val="tx1"/>
          </a:solidFill>
          <a:latin typeface="等线" charset="-122"/>
          <a:ea typeface="等线" charset="-122"/>
          <a:cs typeface="+mn-cs"/>
          <a:sym typeface="等线" charset="-122"/>
        </a:defRPr>
      </a:lvl2pPr>
      <a:lvl3pPr marL="1143000" lvl="2" indent="-228600" algn="l" defTabSz="914400" eaLnBrk="1" fontAlgn="base" latinLnBrk="0" hangingPunct="1">
        <a:lnSpc>
          <a:spcPct val="90000"/>
        </a:lnSpc>
        <a:spcBef>
          <a:spcPts val="500"/>
        </a:spcBef>
        <a:buFont typeface="Arial" panose="020B0604020202020204" pitchFamily="34" charset="0"/>
        <a:buChar char="•"/>
        <a:defRPr sz="2000" kern="1200">
          <a:solidFill>
            <a:schemeClr val="tx1"/>
          </a:solidFill>
          <a:latin typeface="等线" charset="-122"/>
          <a:ea typeface="等线" charset="-122"/>
          <a:cs typeface="+mn-cs"/>
          <a:sym typeface="等线" charset="-122"/>
        </a:defRPr>
      </a:lvl3pPr>
      <a:lvl4pPr marL="1600200" lvl="3"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等线" charset="-122"/>
          <a:ea typeface="等线" charset="-122"/>
          <a:cs typeface="+mn-cs"/>
          <a:sym typeface="等线" charset="-122"/>
        </a:defRPr>
      </a:lvl4pPr>
      <a:lvl5pPr marL="2057400" lvl="4"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等线" charset="-122"/>
          <a:ea typeface="等线" charset="-122"/>
          <a:cs typeface="+mn-cs"/>
          <a:sym typeface="等线" charset="-122"/>
        </a:defRPr>
      </a:lvl5pPr>
      <a:lvl6pPr marL="2514600" lvl="5"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等线" charset="-122"/>
          <a:ea typeface="等线" charset="-122"/>
          <a:cs typeface="+mn-cs"/>
          <a:sym typeface="等线" charset="-122"/>
        </a:defRPr>
      </a:lvl6pPr>
      <a:lvl7pPr marL="2971800" lvl="6"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等线" charset="-122"/>
          <a:ea typeface="等线" charset="-122"/>
          <a:cs typeface="+mn-cs"/>
          <a:sym typeface="等线" charset="-122"/>
        </a:defRPr>
      </a:lvl7pPr>
      <a:lvl8pPr marL="3429000" lvl="7"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等线" charset="-122"/>
          <a:ea typeface="等线" charset="-122"/>
          <a:cs typeface="+mn-cs"/>
          <a:sym typeface="等线" charset="-122"/>
        </a:defRPr>
      </a:lvl8pPr>
      <a:lvl9pPr marL="3886200" lvl="8"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等线" charset="-122"/>
          <a:ea typeface="等线" charset="-122"/>
          <a:cs typeface="+mn-cs"/>
          <a:sym typeface="等线" charset="-122"/>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33.jpeg"/><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35.jpeg"/><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37.jpeg"/><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43.jpg"/><Relationship Id="rId5" Type="http://schemas.openxmlformats.org/officeDocument/2006/relationships/image" Target="../media/image42.jpe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8984F0-143A-499E-907A-97972903B6E0}"/>
              </a:ext>
            </a:extLst>
          </p:cNvPr>
          <p:cNvSpPr/>
          <p:nvPr/>
        </p:nvSpPr>
        <p:spPr>
          <a:xfrm>
            <a:off x="1229123" y="1822517"/>
            <a:ext cx="9733754" cy="2800767"/>
          </a:xfrm>
          <a:prstGeom prst="rect">
            <a:avLst/>
          </a:prstGeom>
        </p:spPr>
        <p:txBody>
          <a:bodyPr wrap="none">
            <a:spAutoFit/>
          </a:bodyPr>
          <a:lstStyle/>
          <a:p>
            <a:pPr algn="ctr"/>
            <a:r>
              <a:rPr lang="zh-CN" altLang="en-US" sz="4000" b="1" dirty="0">
                <a:ln w="15875">
                  <a:noFill/>
                </a:ln>
                <a:blipFill dpi="0" rotWithShape="1">
                  <a:blip r:embed="rId4"/>
                  <a:srcRect/>
                  <a:stretch>
                    <a:fillRect/>
                  </a:stretch>
                </a:blipFill>
                <a:latin typeface="微软雅黑"/>
                <a:ea typeface="微软雅黑"/>
                <a:cs typeface="八大山人 V2007" panose="02000600000000000000" pitchFamily="2" charset="-122"/>
              </a:rPr>
              <a:t>自动化学院研究生第四党支部</a:t>
            </a:r>
            <a:r>
              <a:rPr lang="en-US" altLang="zh-CN" sz="4000" b="1" dirty="0">
                <a:ln w="15875">
                  <a:noFill/>
                </a:ln>
                <a:blipFill dpi="0" rotWithShape="1">
                  <a:blip r:embed="rId4"/>
                  <a:srcRect/>
                  <a:stretch>
                    <a:fillRect/>
                  </a:stretch>
                </a:blipFill>
                <a:latin typeface="微软雅黑"/>
                <a:ea typeface="微软雅黑"/>
                <a:cs typeface="八大山人 V2007" panose="02000600000000000000" pitchFamily="2" charset="-122"/>
              </a:rPr>
              <a:t>7</a:t>
            </a:r>
            <a:r>
              <a:rPr lang="zh-CN" altLang="en-US" sz="4000" b="1" dirty="0">
                <a:ln w="15875">
                  <a:noFill/>
                </a:ln>
                <a:blipFill dpi="0" rotWithShape="1">
                  <a:blip r:embed="rId4"/>
                  <a:srcRect/>
                  <a:stretch>
                    <a:fillRect/>
                  </a:stretch>
                </a:blipFill>
                <a:latin typeface="微软雅黑"/>
                <a:ea typeface="微软雅黑"/>
                <a:cs typeface="八大山人 V2007" panose="02000600000000000000" pitchFamily="2" charset="-122"/>
              </a:rPr>
              <a:t>月组织生活</a:t>
            </a:r>
          </a:p>
          <a:p>
            <a:pPr algn="ctr"/>
            <a:endParaRPr lang="en-US" altLang="zh-CN" sz="40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gn="ctr"/>
            <a:endPar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gn="ct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腾讯线上会议</a:t>
            </a:r>
            <a:endPar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gn="ct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2022</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年</a:t>
            </a: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07</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月</a:t>
            </a:r>
            <a:r>
              <a:rPr lang="en-US" altLang="zh-CN" sz="2400" b="1">
                <a:ln w="15875">
                  <a:noFill/>
                </a:ln>
                <a:blipFill dpi="0" rotWithShape="1">
                  <a:blip r:embed="rId4"/>
                  <a:srcRect/>
                  <a:stretch>
                    <a:fillRect/>
                  </a:stretch>
                </a:blipFill>
                <a:latin typeface="微软雅黑"/>
                <a:ea typeface="微软雅黑"/>
                <a:cs typeface="八大山人 V2007" panose="02000600000000000000" pitchFamily="2" charset="-122"/>
              </a:rPr>
              <a:t>15</a:t>
            </a:r>
            <a:r>
              <a:rPr lang="zh-CN" altLang="en-US" sz="2400" b="1">
                <a:ln w="15875">
                  <a:noFill/>
                </a:ln>
                <a:blipFill dpi="0" rotWithShape="1">
                  <a:blip r:embed="rId4"/>
                  <a:srcRect/>
                  <a:stretch>
                    <a:fillRect/>
                  </a:stretch>
                </a:blipFill>
                <a:latin typeface="微软雅黑"/>
                <a:ea typeface="微软雅黑"/>
                <a:cs typeface="八大山人 V2007" panose="02000600000000000000" pitchFamily="2" charset="-122"/>
              </a:rPr>
              <a:t>日</a:t>
            </a:r>
            <a:endPar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gn="ctr"/>
            <a:endPar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endParaRPr>
          </a:p>
        </p:txBody>
      </p:sp>
    </p:spTree>
    <p:extLst>
      <p:ext uri="{BB962C8B-B14F-4D97-AF65-F5344CB8AC3E}">
        <p14:creationId xmlns:p14="http://schemas.microsoft.com/office/powerpoint/2010/main" val="1404366117"/>
      </p:ext>
    </p:extLst>
  </p:cSld>
  <p:clrMapOvr>
    <a:masterClrMapping/>
  </p:clrMapOvr>
  <p:transition spd="slow" advTm="11880">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1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18000">
                                          <p:cBhvr additive="base">
                                            <p:cTn id="7" dur="1000" fill="hold"/>
                                            <p:tgtEl>
                                              <p:spTgt spid="6"/>
                                            </p:tgtEl>
                                            <p:attrNameLst>
                                              <p:attrName>ppt_x</p:attrName>
                                            </p:attrNameLst>
                                          </p:cBhvr>
                                          <p:tavLst>
                                            <p:tav tm="0">
                                              <p:val>
                                                <p:strVal val="1+#ppt_w/2"/>
                                              </p:val>
                                            </p:tav>
                                            <p:tav tm="100000">
                                              <p:val>
                                                <p:strVal val="#ppt_x"/>
                                              </p:val>
                                            </p:tav>
                                          </p:tavLst>
                                        </p:anim>
                                        <p:anim calcmode="lin" valueType="num" p14:bounceEnd="18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282B99B-2EA1-468E-B296-6F79A730B477}"/>
              </a:ext>
            </a:extLst>
          </p:cNvPr>
          <p:cNvSpPr txBox="1"/>
          <p:nvPr/>
        </p:nvSpPr>
        <p:spPr>
          <a:xfrm>
            <a:off x="1819752" y="766177"/>
            <a:ext cx="72068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ln w="15875">
                  <a:noFill/>
                </a:ln>
                <a:blipFill dpi="0" rotWithShape="1">
                  <a:blip r:embed="rId4"/>
                  <a:srcRect/>
                  <a:stretch>
                    <a:fillRect/>
                  </a:stretch>
                </a:blipFill>
                <a:latin typeface="微软雅黑"/>
                <a:ea typeface="微软雅黑"/>
              </a:rPr>
              <a:t>重要精神</a:t>
            </a:r>
            <a:endPar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5983AE72-340B-44BF-A14E-45E8E930A0A7}"/>
              </a:ext>
            </a:extLst>
          </p:cNvPr>
          <p:cNvSpPr txBox="1"/>
          <p:nvPr/>
        </p:nvSpPr>
        <p:spPr>
          <a:xfrm>
            <a:off x="1085332" y="1847190"/>
            <a:ext cx="6042879" cy="3367397"/>
          </a:xfrm>
          <a:prstGeom prst="rect">
            <a:avLst/>
          </a:prstGeom>
          <a:noFill/>
        </p:spPr>
        <p:txBody>
          <a:bodyPr wrap="square">
            <a:spAutoFit/>
          </a:bodyPr>
          <a:lstStyle/>
          <a:p>
            <a:pPr lvl="0" indent="457200">
              <a:lnSpc>
                <a:spcPct val="150000"/>
              </a:lnSpc>
            </a:pPr>
            <a:r>
              <a:rPr lang="zh-CN" altLang="en-US" b="1" dirty="0">
                <a:solidFill>
                  <a:srgbClr val="333333"/>
                </a:solidFill>
                <a:latin typeface="微软雅黑" panose="020B0503020204020204" pitchFamily="34" charset="-122"/>
                <a:ea typeface="微软雅黑" panose="020B0503020204020204" pitchFamily="34" charset="-122"/>
              </a:rPr>
              <a:t>习近平回信勉励全体学员要“坚定信念 脚踏实地 拼搏奋斗 为强军事业贡献力量”。</a:t>
            </a:r>
            <a:endParaRPr lang="en-US" altLang="zh-CN" b="1" dirty="0">
              <a:solidFill>
                <a:srgbClr val="333333"/>
              </a:solidFill>
              <a:latin typeface="微软雅黑" panose="020B0503020204020204" pitchFamily="34" charset="-122"/>
              <a:ea typeface="微软雅黑" panose="020B0503020204020204" pitchFamily="34" charset="-122"/>
            </a:endParaRPr>
          </a:p>
          <a:p>
            <a:pPr lvl="0" indent="457200">
              <a:lnSpc>
                <a:spcPct val="150000"/>
              </a:lnSpc>
            </a:pPr>
            <a:r>
              <a:rPr lang="zh-CN" altLang="en-US" b="1" dirty="0">
                <a:solidFill>
                  <a:srgbClr val="333333"/>
                </a:solidFill>
                <a:latin typeface="微软雅黑" panose="020B0503020204020204" pitchFamily="34" charset="-122"/>
                <a:ea typeface="微软雅黑" panose="020B0503020204020204" pitchFamily="34" charset="-122"/>
              </a:rPr>
              <a:t>近日，习主席给陆军步兵学院</a:t>
            </a:r>
            <a:r>
              <a:rPr lang="en-US" altLang="zh-CN" b="1" dirty="0">
                <a:solidFill>
                  <a:srgbClr val="333333"/>
                </a:solidFill>
                <a:latin typeface="微软雅黑" panose="020B0503020204020204" pitchFamily="34" charset="-122"/>
                <a:ea typeface="微软雅黑" panose="020B0503020204020204" pitchFamily="34" charset="-122"/>
              </a:rPr>
              <a:t>2022</a:t>
            </a:r>
            <a:r>
              <a:rPr lang="zh-CN" altLang="en-US" b="1" dirty="0">
                <a:solidFill>
                  <a:srgbClr val="333333"/>
                </a:solidFill>
                <a:latin typeface="微软雅黑" panose="020B0503020204020204" pitchFamily="34" charset="-122"/>
                <a:ea typeface="微软雅黑" panose="020B0503020204020204" pitchFamily="34" charset="-122"/>
              </a:rPr>
              <a:t>届全体学员回信，祝贺他们圆满完成学业，即将奔赴军营，高度肯定他们扎根基层一线、矢志奋斗强军的坚定信念和远大志向，勉励他们在部队大熔炉中全面锻炼、拼搏奋斗，不断成长进步，为强军事业贡献力量。这为广大青年官兵成长成才指明了方向，必将激励全军将士奋进新征程、建功新时代。</a:t>
            </a:r>
            <a:endPar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9F0AD850-B331-477A-AEB6-7512FE13EE03}"/>
              </a:ext>
            </a:extLst>
          </p:cNvPr>
          <p:cNvPicPr>
            <a:picLocks noChangeAspect="1"/>
          </p:cNvPicPr>
          <p:nvPr/>
        </p:nvPicPr>
        <p:blipFill>
          <a:blip r:embed="rId5"/>
          <a:stretch>
            <a:fillRect/>
          </a:stretch>
        </p:blipFill>
        <p:spPr>
          <a:xfrm>
            <a:off x="7183687" y="1417821"/>
            <a:ext cx="3685734" cy="502491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10419749"/>
      </p:ext>
    </p:extLst>
  </p:cSld>
  <p:clrMapOvr>
    <a:masterClrMapping/>
  </p:clrMapOvr>
  <p:transition spd="slow" advTm="92444">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282B99B-2EA1-468E-B296-6F79A730B477}"/>
              </a:ext>
            </a:extLst>
          </p:cNvPr>
          <p:cNvSpPr txBox="1"/>
          <p:nvPr/>
        </p:nvSpPr>
        <p:spPr>
          <a:xfrm>
            <a:off x="1819752" y="766177"/>
            <a:ext cx="72068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重要精神</a:t>
            </a:r>
          </a:p>
        </p:txBody>
      </p:sp>
      <p:sp>
        <p:nvSpPr>
          <p:cNvPr id="18" name="文本框 17">
            <a:extLst>
              <a:ext uri="{FF2B5EF4-FFF2-40B4-BE49-F238E27FC236}">
                <a16:creationId xmlns:a16="http://schemas.microsoft.com/office/drawing/2014/main" id="{5983AE72-340B-44BF-A14E-45E8E930A0A7}"/>
              </a:ext>
            </a:extLst>
          </p:cNvPr>
          <p:cNvSpPr txBox="1"/>
          <p:nvPr/>
        </p:nvSpPr>
        <p:spPr>
          <a:xfrm>
            <a:off x="1647247" y="1745301"/>
            <a:ext cx="5372532" cy="3367397"/>
          </a:xfrm>
          <a:prstGeom prst="rect">
            <a:avLst/>
          </a:prstGeom>
          <a:noFill/>
        </p:spPr>
        <p:txBody>
          <a:bodyPr wrap="square">
            <a:spAutoFit/>
          </a:bodyPr>
          <a:lstStyle/>
          <a:p>
            <a:pPr marL="285750" lvl="0" indent="-285750">
              <a:lnSpc>
                <a:spcPct val="150000"/>
              </a:lnSpc>
              <a:buClr>
                <a:srgbClr val="C00000"/>
              </a:buClr>
              <a:buFont typeface="Wingdings" panose="05000000000000000000" pitchFamily="2" charset="2"/>
              <a:buChar char="n"/>
            </a:pPr>
            <a:r>
              <a:rPr lang="zh-CN" altLang="en-US" b="1" dirty="0">
                <a:solidFill>
                  <a:srgbClr val="333333"/>
                </a:solidFill>
                <a:latin typeface="微软雅黑" panose="020B0503020204020204" pitchFamily="34" charset="-122"/>
                <a:ea typeface="微软雅黑" panose="020B0503020204020204" pitchFamily="34" charset="-122"/>
              </a:rPr>
              <a:t>高山耸立必有根基，大河奔流定有源头。</a:t>
            </a:r>
            <a:endParaRPr lang="en-US" altLang="zh-CN" b="1" dirty="0">
              <a:solidFill>
                <a:srgbClr val="333333"/>
              </a:solidFill>
              <a:latin typeface="微软雅黑" panose="020B0503020204020204" pitchFamily="34" charset="-122"/>
              <a:ea typeface="微软雅黑" panose="020B0503020204020204" pitchFamily="34" charset="-122"/>
            </a:endParaRPr>
          </a:p>
          <a:p>
            <a:pPr marL="285750" lvl="0" indent="-285750">
              <a:lnSpc>
                <a:spcPct val="150000"/>
              </a:lnSpc>
              <a:buClr>
                <a:srgbClr val="C00000"/>
              </a:buClr>
              <a:buFont typeface="Wingdings" panose="05000000000000000000" pitchFamily="2" charset="2"/>
              <a:buChar char="n"/>
            </a:pPr>
            <a:endParaRPr lang="en-US" altLang="zh-CN" b="1" dirty="0">
              <a:solidFill>
                <a:srgbClr val="333333"/>
              </a:solidFill>
              <a:latin typeface="微软雅黑" panose="020B0503020204020204" pitchFamily="34" charset="-122"/>
              <a:ea typeface="微软雅黑" panose="020B0503020204020204" pitchFamily="34" charset="-122"/>
            </a:endParaRPr>
          </a:p>
          <a:p>
            <a:pPr marL="285750" lvl="0" indent="-285750">
              <a:lnSpc>
                <a:spcPct val="150000"/>
              </a:lnSpc>
              <a:buClr>
                <a:srgbClr val="C00000"/>
              </a:buClr>
              <a:buFont typeface="Wingdings" panose="05000000000000000000" pitchFamily="2" charset="2"/>
              <a:buChar char="n"/>
            </a:pPr>
            <a:r>
              <a:rPr lang="zh-CN" altLang="en-US" b="1" dirty="0">
                <a:solidFill>
                  <a:srgbClr val="333333"/>
                </a:solidFill>
                <a:latin typeface="微软雅黑" panose="020B0503020204020204" pitchFamily="34" charset="-122"/>
                <a:ea typeface="微软雅黑" panose="020B0503020204020204" pitchFamily="34" charset="-122"/>
              </a:rPr>
              <a:t>青年是整个社会力量中最积极、最有生气的力量，是民族复兴的栋梁、强国强军的先锋。</a:t>
            </a:r>
            <a:endParaRPr lang="en-US" altLang="zh-CN" b="1" dirty="0">
              <a:solidFill>
                <a:srgbClr val="333333"/>
              </a:solidFill>
              <a:latin typeface="微软雅黑" panose="020B0503020204020204" pitchFamily="34" charset="-122"/>
              <a:ea typeface="微软雅黑" panose="020B0503020204020204" pitchFamily="34" charset="-122"/>
            </a:endParaRPr>
          </a:p>
          <a:p>
            <a:pPr marL="285750" lvl="0" indent="-285750">
              <a:lnSpc>
                <a:spcPct val="150000"/>
              </a:lnSpc>
              <a:buClr>
                <a:srgbClr val="C00000"/>
              </a:buClr>
              <a:buFont typeface="Wingdings" panose="05000000000000000000" pitchFamily="2" charset="2"/>
              <a:buChar char="n"/>
            </a:pPr>
            <a:endParaRPr lang="en-US" altLang="zh-CN" b="1" dirty="0">
              <a:solidFill>
                <a:srgbClr val="333333"/>
              </a:solidFill>
              <a:latin typeface="微软雅黑" panose="020B0503020204020204" pitchFamily="34" charset="-122"/>
              <a:ea typeface="微软雅黑" panose="020B0503020204020204" pitchFamily="34" charset="-122"/>
            </a:endParaRPr>
          </a:p>
          <a:p>
            <a:pPr marL="285750" lvl="0" indent="-285750">
              <a:lnSpc>
                <a:spcPct val="150000"/>
              </a:lnSpc>
              <a:buClr>
                <a:srgbClr val="C00000"/>
              </a:buClr>
              <a:buFont typeface="Wingdings" panose="05000000000000000000" pitchFamily="2" charset="2"/>
              <a:buChar char="n"/>
            </a:pPr>
            <a:r>
              <a:rPr lang="zh-CN" altLang="en-US" b="1" dirty="0">
                <a:solidFill>
                  <a:srgbClr val="333333"/>
                </a:solidFill>
                <a:latin typeface="微软雅黑" panose="020B0503020204020204" pitchFamily="34" charset="-122"/>
                <a:ea typeface="微软雅黑" panose="020B0503020204020204" pitchFamily="34" charset="-122"/>
              </a:rPr>
              <a:t>“志之所趋，无远弗届，穷山距海，不能限也。”</a:t>
            </a:r>
            <a:endParaRPr lang="en-US" altLang="zh-CN" b="1" dirty="0">
              <a:solidFill>
                <a:srgbClr val="333333"/>
              </a:solidFill>
              <a:latin typeface="微软雅黑" panose="020B0503020204020204" pitchFamily="34" charset="-122"/>
              <a:ea typeface="微软雅黑" panose="020B0503020204020204" pitchFamily="34" charset="-122"/>
            </a:endParaRPr>
          </a:p>
          <a:p>
            <a:pPr marL="285750" lvl="0" indent="-285750">
              <a:lnSpc>
                <a:spcPct val="150000"/>
              </a:lnSpc>
              <a:buClr>
                <a:srgbClr val="C00000"/>
              </a:buClr>
              <a:buFont typeface="Wingdings" panose="05000000000000000000" pitchFamily="2" charset="2"/>
              <a:buChar char="n"/>
            </a:pPr>
            <a:endParaRPr lang="en-US" altLang="zh-CN" b="1" dirty="0">
              <a:solidFill>
                <a:srgbClr val="333333"/>
              </a:solidFill>
              <a:latin typeface="微软雅黑" panose="020B0503020204020204" pitchFamily="34" charset="-122"/>
              <a:ea typeface="微软雅黑" panose="020B0503020204020204" pitchFamily="34" charset="-122"/>
            </a:endParaRPr>
          </a:p>
          <a:p>
            <a:pPr marL="285750" lvl="0" indent="-285750">
              <a:lnSpc>
                <a:spcPct val="150000"/>
              </a:lnSpc>
              <a:buClr>
                <a:srgbClr val="C00000"/>
              </a:buClr>
              <a:buFont typeface="Wingdings" panose="05000000000000000000" pitchFamily="2" charset="2"/>
              <a:buChar char="n"/>
            </a:pPr>
            <a:r>
              <a:rPr lang="zh-CN" altLang="en-US" b="1" dirty="0">
                <a:solidFill>
                  <a:srgbClr val="333333"/>
                </a:solidFill>
                <a:latin typeface="微软雅黑" panose="020B0503020204020204" pitchFamily="34" charset="-122"/>
                <a:ea typeface="微软雅黑" panose="020B0503020204020204" pitchFamily="34" charset="-122"/>
              </a:rPr>
              <a:t>雄心志四海，万里望风尘。</a:t>
            </a:r>
            <a:endPar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9F0AD850-B331-477A-AEB6-7512FE13EE03}"/>
              </a:ext>
            </a:extLst>
          </p:cNvPr>
          <p:cNvPicPr>
            <a:picLocks noChangeAspect="1"/>
          </p:cNvPicPr>
          <p:nvPr/>
        </p:nvPicPr>
        <p:blipFill>
          <a:blip r:embed="rId5"/>
          <a:stretch>
            <a:fillRect/>
          </a:stretch>
        </p:blipFill>
        <p:spPr>
          <a:xfrm>
            <a:off x="7183687" y="1417821"/>
            <a:ext cx="3685734" cy="502491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45678867"/>
      </p:ext>
    </p:extLst>
  </p:cSld>
  <p:clrMapOvr>
    <a:masterClrMapping/>
  </p:clrMapOvr>
  <p:transition spd="slow" advTm="92444">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2680E3B-F24F-4D57-A52D-79E078CD54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419" y="-92237"/>
            <a:ext cx="3085162" cy="2643758"/>
          </a:xfrm>
          <a:prstGeom prst="rect">
            <a:avLst/>
          </a:prstGeom>
        </p:spPr>
      </p:pic>
      <p:sp>
        <p:nvSpPr>
          <p:cNvPr id="14" name="文本框 13">
            <a:extLst>
              <a:ext uri="{FF2B5EF4-FFF2-40B4-BE49-F238E27FC236}">
                <a16:creationId xmlns:a16="http://schemas.microsoft.com/office/drawing/2014/main" id="{66D16A0D-F3FC-4EBB-A794-0D0F6164FAA9}"/>
              </a:ext>
            </a:extLst>
          </p:cNvPr>
          <p:cNvSpPr txBox="1"/>
          <p:nvPr/>
        </p:nvSpPr>
        <p:spPr>
          <a:xfrm>
            <a:off x="4749800" y="4982009"/>
            <a:ext cx="26924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5"/>
                  <a:srcRect/>
                  <a:stretch>
                    <a:fillRect/>
                  </a:stretch>
                </a:blipFill>
                <a:effectLst/>
                <a:uLnTx/>
                <a:uFillTx/>
                <a:latin typeface="微软雅黑"/>
                <a:ea typeface="微软雅黑"/>
                <a:cs typeface="+mn-cs"/>
              </a:rPr>
              <a:t>主讲人：方昳凡</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4FA45A29-CF33-41C9-AC57-30EA2EFBAD50}"/>
              </a:ext>
            </a:extLst>
          </p:cNvPr>
          <p:cNvSpPr txBox="1"/>
          <p:nvPr/>
        </p:nvSpPr>
        <p:spPr>
          <a:xfrm>
            <a:off x="1733899" y="2798058"/>
            <a:ext cx="9258774" cy="126188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tabLst/>
              <a:defRPr kumimoji="0" sz="3800" b="1" i="0" u="none" strike="noStrike" cap="none" spc="0" normalizeH="0" baseline="0">
                <a:ln w="15875">
                  <a:noFill/>
                </a:ln>
                <a:blipFill dpi="0" rotWithShape="1">
                  <a:blip r:embed="rId5"/>
                  <a:srcRect/>
                  <a:stretch>
                    <a:fillRect/>
                  </a:stretch>
                </a:blipFill>
                <a:effectLst/>
                <a:uLnTx/>
                <a:uFillTx/>
                <a:latin typeface="微软雅黑"/>
                <a:ea typeface="微软雅黑"/>
                <a:cs typeface="八大山人 V2007" panose="02000600000000000000" pitchFamily="2" charset="-122"/>
              </a:defRPr>
            </a:lvl1pPr>
          </a:lstStyle>
          <a:p>
            <a:pPr algn="ctr"/>
            <a:r>
              <a:rPr lang="zh-CN" altLang="en-US" dirty="0"/>
              <a:t>学习</a:t>
            </a:r>
            <a:r>
              <a:rPr lang="en-US" altLang="zh-CN" dirty="0"/>
              <a:t>《</a:t>
            </a:r>
            <a:r>
              <a:rPr lang="zh-CN" altLang="en-US" dirty="0"/>
              <a:t>关于重申会风会纪有关要求的通知</a:t>
            </a:r>
            <a:r>
              <a:rPr lang="en-US" altLang="zh-CN" dirty="0"/>
              <a:t>》</a:t>
            </a:r>
            <a:r>
              <a:rPr lang="zh-CN" altLang="en-US" dirty="0"/>
              <a:t>（集体学习）</a:t>
            </a:r>
          </a:p>
        </p:txBody>
      </p:sp>
    </p:spTree>
    <p:extLst>
      <p:ext uri="{BB962C8B-B14F-4D97-AF65-F5344CB8AC3E}">
        <p14:creationId xmlns:p14="http://schemas.microsoft.com/office/powerpoint/2010/main" val="1845298225"/>
      </p:ext>
    </p:extLst>
  </p:cSld>
  <p:clrMapOvr>
    <a:masterClrMapping/>
  </p:clrMapOvr>
  <p:transition spd="slow" advTm="19268">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282B99B-2EA1-468E-B296-6F79A730B477}"/>
              </a:ext>
            </a:extLst>
          </p:cNvPr>
          <p:cNvSpPr txBox="1"/>
          <p:nvPr/>
        </p:nvSpPr>
        <p:spPr>
          <a:xfrm>
            <a:off x="1819752" y="766177"/>
            <a:ext cx="72068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重要精神</a:t>
            </a:r>
          </a:p>
        </p:txBody>
      </p:sp>
      <p:sp>
        <p:nvSpPr>
          <p:cNvPr id="18" name="文本框 17">
            <a:extLst>
              <a:ext uri="{FF2B5EF4-FFF2-40B4-BE49-F238E27FC236}">
                <a16:creationId xmlns:a16="http://schemas.microsoft.com/office/drawing/2014/main" id="{5983AE72-340B-44BF-A14E-45E8E930A0A7}"/>
              </a:ext>
            </a:extLst>
          </p:cNvPr>
          <p:cNvSpPr txBox="1"/>
          <p:nvPr/>
        </p:nvSpPr>
        <p:spPr>
          <a:xfrm>
            <a:off x="1070470" y="1487721"/>
            <a:ext cx="9790031" cy="1289905"/>
          </a:xfrm>
          <a:prstGeom prst="rect">
            <a:avLst/>
          </a:prstGeom>
          <a:noFill/>
        </p:spPr>
        <p:txBody>
          <a:bodyPr wrap="square">
            <a:spAutoFit/>
          </a:bodyPr>
          <a:lstStyle/>
          <a:p>
            <a:pPr marL="285750" lvl="0" indent="457200">
              <a:lnSpc>
                <a:spcPct val="150000"/>
              </a:lnSpc>
              <a:buClr>
                <a:srgbClr val="C00000"/>
              </a:buClr>
            </a:pPr>
            <a:r>
              <a:rPr lang="zh-CN" altLang="en-US" b="1" dirty="0">
                <a:solidFill>
                  <a:srgbClr val="333333"/>
                </a:solidFill>
                <a:latin typeface="微软雅黑" panose="020B0503020204020204" pitchFamily="34" charset="-122"/>
                <a:ea typeface="微软雅黑" panose="020B0503020204020204" pitchFamily="34" charset="-122"/>
              </a:rPr>
              <a:t>为认真贯彻落实市委、市政府关于端正会风、严肃会纪的工作要求和</a:t>
            </a:r>
            <a:r>
              <a:rPr lang="en-US" altLang="zh-CN" b="1" dirty="0">
                <a:solidFill>
                  <a:srgbClr val="333333"/>
                </a:solidFill>
                <a:latin typeface="微软雅黑" panose="020B0503020204020204" pitchFamily="34" charset="-122"/>
                <a:ea typeface="微软雅黑" panose="020B0503020204020204" pitchFamily="34" charset="-122"/>
              </a:rPr>
              <a:t>《</a:t>
            </a:r>
            <a:r>
              <a:rPr lang="zh-CN" altLang="en-US" b="1" dirty="0">
                <a:solidFill>
                  <a:srgbClr val="333333"/>
                </a:solidFill>
                <a:latin typeface="微软雅黑" panose="020B0503020204020204" pitchFamily="34" charset="-122"/>
                <a:ea typeface="微软雅黑" panose="020B0503020204020204" pitchFamily="34" charset="-122"/>
              </a:rPr>
              <a:t>中共重庆市委教育工作委员会办公室重庆市教育委员会办公室关于进一步加强会议管理严肃会风会纪的通知</a:t>
            </a:r>
            <a:r>
              <a:rPr lang="en-US" altLang="zh-CN" b="1" dirty="0">
                <a:solidFill>
                  <a:srgbClr val="333333"/>
                </a:solidFill>
                <a:latin typeface="微软雅黑" panose="020B0503020204020204" pitchFamily="34" charset="-122"/>
                <a:ea typeface="微软雅黑" panose="020B0503020204020204" pitchFamily="34" charset="-122"/>
              </a:rPr>
              <a:t>》</a:t>
            </a:r>
            <a:r>
              <a:rPr lang="zh-CN" altLang="en-US" b="1" dirty="0">
                <a:solidFill>
                  <a:srgbClr val="333333"/>
                </a:solidFill>
                <a:latin typeface="微软雅黑" panose="020B0503020204020204" pitchFamily="34" charset="-122"/>
                <a:ea typeface="微软雅黑" panose="020B0503020204020204" pitchFamily="34" charset="-122"/>
              </a:rPr>
              <a:t>精神，严肃会场纪律，营造良好会议风气，提高会议质量，确保政令畅通和工作落实</a:t>
            </a:r>
            <a:endPar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B93DC22D-EDF7-48C5-8A0E-CFDD4B89679D}"/>
              </a:ext>
            </a:extLst>
          </p:cNvPr>
          <p:cNvSpPr txBox="1"/>
          <p:nvPr/>
        </p:nvSpPr>
        <p:spPr>
          <a:xfrm>
            <a:off x="2058903" y="2777626"/>
            <a:ext cx="3624445" cy="2120902"/>
          </a:xfrm>
          <a:prstGeom prst="rect">
            <a:avLst/>
          </a:prstGeom>
          <a:noFill/>
        </p:spPr>
        <p:txBody>
          <a:bodyPr wrap="square">
            <a:spAutoFit/>
          </a:bodyPr>
          <a:lstStyle/>
          <a:p>
            <a:pPr marL="285750" lvl="0" indent="-285750">
              <a:lnSpc>
                <a:spcPct val="150000"/>
              </a:lnSpc>
              <a:buClr>
                <a:srgbClr val="C00000"/>
              </a:buClr>
              <a:buFont typeface="Wingdings" panose="05000000000000000000" pitchFamily="2" charset="2"/>
              <a:buChar char="n"/>
            </a:pPr>
            <a:r>
              <a:rPr lang="zh-CN" altLang="en-US" b="1" dirty="0">
                <a:solidFill>
                  <a:srgbClr val="333333"/>
                </a:solidFill>
                <a:latin typeface="微软雅黑" panose="020B0503020204020204" pitchFamily="34" charset="-122"/>
                <a:ea typeface="微软雅黑" panose="020B0503020204020204" pitchFamily="34" charset="-122"/>
              </a:rPr>
              <a:t>一、合理安排会议</a:t>
            </a:r>
            <a:endParaRPr lang="en-US" altLang="zh-CN" b="1" dirty="0">
              <a:solidFill>
                <a:srgbClr val="333333"/>
              </a:solidFill>
              <a:latin typeface="微软雅黑" panose="020B0503020204020204" pitchFamily="34" charset="-122"/>
              <a:ea typeface="微软雅黑" panose="020B0503020204020204" pitchFamily="34" charset="-122"/>
            </a:endParaRPr>
          </a:p>
          <a:p>
            <a:pPr marL="285750" lvl="0" indent="-285750">
              <a:lnSpc>
                <a:spcPct val="150000"/>
              </a:lnSpc>
              <a:buClr>
                <a:srgbClr val="C00000"/>
              </a:buClr>
              <a:buFont typeface="Wingdings" panose="05000000000000000000" pitchFamily="2" charset="2"/>
              <a:buChar char="n"/>
            </a:pPr>
            <a:endParaRPr lang="en-US" altLang="zh-CN" b="1" dirty="0">
              <a:solidFill>
                <a:srgbClr val="333333"/>
              </a:solidFill>
              <a:latin typeface="微软雅黑" panose="020B0503020204020204" pitchFamily="34" charset="-122"/>
              <a:ea typeface="微软雅黑" panose="020B0503020204020204" pitchFamily="34" charset="-122"/>
            </a:endParaRPr>
          </a:p>
          <a:p>
            <a:pPr lvl="0">
              <a:lnSpc>
                <a:spcPct val="150000"/>
              </a:lnSpc>
              <a:buClr>
                <a:srgbClr val="C00000"/>
              </a:buClr>
            </a:pPr>
            <a:endParaRPr lang="en-US" altLang="zh-CN" b="1" dirty="0">
              <a:solidFill>
                <a:srgbClr val="333333"/>
              </a:solidFill>
              <a:latin typeface="微软雅黑" panose="020B0503020204020204" pitchFamily="34" charset="-122"/>
              <a:ea typeface="微软雅黑" panose="020B0503020204020204" pitchFamily="34" charset="-122"/>
            </a:endParaRPr>
          </a:p>
          <a:p>
            <a:pPr lvl="0">
              <a:lnSpc>
                <a:spcPct val="150000"/>
              </a:lnSpc>
              <a:buClr>
                <a:srgbClr val="C00000"/>
              </a:buClr>
            </a:pPr>
            <a:endParaRPr lang="en-US" altLang="zh-CN" b="1" dirty="0">
              <a:solidFill>
                <a:srgbClr val="333333"/>
              </a:solidFill>
              <a:latin typeface="微软雅黑" panose="020B0503020204020204" pitchFamily="34" charset="-122"/>
              <a:ea typeface="微软雅黑" panose="020B0503020204020204" pitchFamily="34" charset="-122"/>
            </a:endParaRPr>
          </a:p>
          <a:p>
            <a:pPr marL="285750" lvl="0" indent="-285750">
              <a:lnSpc>
                <a:spcPct val="150000"/>
              </a:lnSpc>
              <a:buClr>
                <a:srgbClr val="C00000"/>
              </a:buClr>
              <a:buFont typeface="Wingdings" panose="05000000000000000000" pitchFamily="2" charset="2"/>
              <a:buChar char="n"/>
            </a:pPr>
            <a:r>
              <a:rPr lang="zh-CN" altLang="en-US" b="1" dirty="0">
                <a:solidFill>
                  <a:srgbClr val="333333"/>
                </a:solidFill>
                <a:latin typeface="微软雅黑" panose="020B0503020204020204" pitchFamily="34" charset="-122"/>
                <a:ea typeface="微软雅黑" panose="020B0503020204020204" pitchFamily="34" charset="-122"/>
              </a:rPr>
              <a:t>二、落实主体责任</a:t>
            </a:r>
            <a:endParaRPr lang="en-US" altLang="zh-CN" b="1" dirty="0">
              <a:solidFill>
                <a:srgbClr val="333333"/>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2DEC9D6-8B3A-4D43-A74A-9C738F9BD0B9}"/>
              </a:ext>
            </a:extLst>
          </p:cNvPr>
          <p:cNvSpPr/>
          <p:nvPr/>
        </p:nvSpPr>
        <p:spPr>
          <a:xfrm>
            <a:off x="6115044" y="2777626"/>
            <a:ext cx="6096000" cy="2120902"/>
          </a:xfrm>
          <a:prstGeom prst="rect">
            <a:avLst/>
          </a:prstGeom>
        </p:spPr>
        <p:txBody>
          <a:bodyPr>
            <a:spAutoFit/>
          </a:bodyPr>
          <a:lstStyle/>
          <a:p>
            <a:pPr marL="285750" lvl="0" indent="-285750">
              <a:lnSpc>
                <a:spcPct val="150000"/>
              </a:lnSpc>
              <a:buClr>
                <a:srgbClr val="C00000"/>
              </a:buClr>
              <a:buFont typeface="Wingdings" panose="05000000000000000000" pitchFamily="2" charset="2"/>
              <a:buChar char="n"/>
            </a:pPr>
            <a:r>
              <a:rPr lang="zh-CN" altLang="en-US" b="1" dirty="0">
                <a:solidFill>
                  <a:srgbClr val="333333"/>
                </a:solidFill>
                <a:latin typeface="微软雅黑" panose="020B0503020204020204" pitchFamily="34" charset="-122"/>
                <a:ea typeface="微软雅黑" panose="020B0503020204020204" pitchFamily="34" charset="-122"/>
              </a:rPr>
              <a:t>三、严肃会风会纪</a:t>
            </a:r>
            <a:endParaRPr lang="en-US" altLang="zh-CN" b="1" dirty="0">
              <a:solidFill>
                <a:srgbClr val="333333"/>
              </a:solidFill>
              <a:latin typeface="微软雅黑" panose="020B0503020204020204" pitchFamily="34" charset="-122"/>
              <a:ea typeface="微软雅黑" panose="020B0503020204020204" pitchFamily="34" charset="-122"/>
            </a:endParaRPr>
          </a:p>
          <a:p>
            <a:pPr marL="1257300" lvl="2" indent="-342900">
              <a:lnSpc>
                <a:spcPct val="150000"/>
              </a:lnSpc>
              <a:buClr>
                <a:srgbClr val="C00000"/>
              </a:buClr>
              <a:buFont typeface="+mj-lt"/>
              <a:buAutoNum type="arabicPeriod"/>
            </a:pPr>
            <a:r>
              <a:rPr lang="zh-CN" altLang="en-US" b="1" dirty="0">
                <a:solidFill>
                  <a:srgbClr val="333333"/>
                </a:solidFill>
                <a:latin typeface="微软雅黑" panose="020B0503020204020204" pitchFamily="34" charset="-122"/>
                <a:ea typeface="微软雅黑" panose="020B0503020204020204" pitchFamily="34" charset="-122"/>
              </a:rPr>
              <a:t>明确会议请假制度。</a:t>
            </a:r>
            <a:endParaRPr lang="en-US" altLang="zh-CN" b="1" dirty="0">
              <a:solidFill>
                <a:srgbClr val="333333"/>
              </a:solidFill>
              <a:latin typeface="微软雅黑" panose="020B0503020204020204" pitchFamily="34" charset="-122"/>
              <a:ea typeface="微软雅黑" panose="020B0503020204020204" pitchFamily="34" charset="-122"/>
            </a:endParaRPr>
          </a:p>
          <a:p>
            <a:pPr marL="1257300" lvl="2" indent="-342900">
              <a:lnSpc>
                <a:spcPct val="150000"/>
              </a:lnSpc>
              <a:buClr>
                <a:srgbClr val="C00000"/>
              </a:buClr>
              <a:buFont typeface="+mj-lt"/>
              <a:buAutoNum type="arabicPeriod"/>
            </a:pPr>
            <a:r>
              <a:rPr lang="zh-CN" altLang="en-US" b="1" dirty="0">
                <a:solidFill>
                  <a:srgbClr val="333333"/>
                </a:solidFill>
                <a:latin typeface="微软雅黑" panose="020B0503020204020204" pitchFamily="34" charset="-122"/>
                <a:ea typeface="微软雅黑" panose="020B0503020204020204" pitchFamily="34" charset="-122"/>
              </a:rPr>
              <a:t>严格遵守会场纪律。</a:t>
            </a:r>
          </a:p>
          <a:p>
            <a:pPr marL="1257300" lvl="2" indent="-342900">
              <a:lnSpc>
                <a:spcPct val="150000"/>
              </a:lnSpc>
              <a:buClr>
                <a:srgbClr val="C00000"/>
              </a:buClr>
              <a:buFont typeface="+mj-lt"/>
              <a:buAutoNum type="arabicPeriod"/>
            </a:pPr>
            <a:r>
              <a:rPr lang="zh-CN" altLang="en-US" b="1" dirty="0">
                <a:solidFill>
                  <a:srgbClr val="333333"/>
                </a:solidFill>
                <a:latin typeface="微软雅黑" panose="020B0503020204020204" pitchFamily="34" charset="-122"/>
                <a:ea typeface="微软雅黑" panose="020B0503020204020204" pitchFamily="34" charset="-122"/>
              </a:rPr>
              <a:t>认真做好会后工作。</a:t>
            </a:r>
            <a:endParaRPr lang="en-US" altLang="zh-CN" b="1" dirty="0">
              <a:solidFill>
                <a:srgbClr val="333333"/>
              </a:solidFill>
              <a:latin typeface="微软雅黑" panose="020B0503020204020204" pitchFamily="34" charset="-122"/>
              <a:ea typeface="微软雅黑" panose="020B0503020204020204" pitchFamily="34" charset="-122"/>
            </a:endParaRPr>
          </a:p>
          <a:p>
            <a:pPr marL="285750" lvl="0" indent="-285750">
              <a:lnSpc>
                <a:spcPct val="150000"/>
              </a:lnSpc>
              <a:buClr>
                <a:srgbClr val="C00000"/>
              </a:buClr>
              <a:buFont typeface="Wingdings" panose="05000000000000000000" pitchFamily="2" charset="2"/>
              <a:buChar char="n"/>
            </a:pPr>
            <a:r>
              <a:rPr lang="zh-CN" altLang="en-US" b="1" dirty="0">
                <a:solidFill>
                  <a:srgbClr val="333333"/>
                </a:solidFill>
                <a:latin typeface="微软雅黑" panose="020B0503020204020204" pitchFamily="34" charset="-122"/>
                <a:ea typeface="微软雅黑" panose="020B0503020204020204" pitchFamily="34" charset="-122"/>
              </a:rPr>
              <a:t>四、强化监督责任</a:t>
            </a:r>
          </a:p>
        </p:txBody>
      </p:sp>
    </p:spTree>
    <p:extLst>
      <p:ext uri="{BB962C8B-B14F-4D97-AF65-F5344CB8AC3E}">
        <p14:creationId xmlns:p14="http://schemas.microsoft.com/office/powerpoint/2010/main" val="463622519"/>
      </p:ext>
    </p:extLst>
  </p:cSld>
  <p:clrMapOvr>
    <a:masterClrMapping/>
  </p:clrMapOvr>
  <p:transition spd="slow" advTm="92444">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282B99B-2EA1-468E-B296-6F79A730B477}"/>
              </a:ext>
            </a:extLst>
          </p:cNvPr>
          <p:cNvSpPr txBox="1"/>
          <p:nvPr/>
        </p:nvSpPr>
        <p:spPr>
          <a:xfrm>
            <a:off x="1819752" y="766177"/>
            <a:ext cx="72068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指明包容普惠、互利共赢的人间正道</a:t>
            </a:r>
          </a:p>
        </p:txBody>
      </p:sp>
      <p:sp>
        <p:nvSpPr>
          <p:cNvPr id="18" name="文本框 17">
            <a:extLst>
              <a:ext uri="{FF2B5EF4-FFF2-40B4-BE49-F238E27FC236}">
                <a16:creationId xmlns:a16="http://schemas.microsoft.com/office/drawing/2014/main" id="{5983AE72-340B-44BF-A14E-45E8E930A0A7}"/>
              </a:ext>
            </a:extLst>
          </p:cNvPr>
          <p:cNvSpPr txBox="1"/>
          <p:nvPr/>
        </p:nvSpPr>
        <p:spPr>
          <a:xfrm>
            <a:off x="609558" y="1312618"/>
            <a:ext cx="10306971" cy="1289905"/>
          </a:xfrm>
          <a:prstGeom prst="rect">
            <a:avLst/>
          </a:prstGeom>
          <a:noFill/>
        </p:spPr>
        <p:txBody>
          <a:bodyPr wrap="square">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孤举者难起，众行者易趋。”中国智慧、中国方案得到全球广泛响应，不断凝聚发展、进步力量。中国将始终把自身命运与世界各国命运紧密相连，顺大势、行正道、担大义，推动人类文明的巨轮劈波斩浪，驶向光明未来。</a:t>
            </a:r>
          </a:p>
        </p:txBody>
      </p:sp>
      <p:sp>
        <p:nvSpPr>
          <p:cNvPr id="20" name="矩形: 圆角 19">
            <a:extLst>
              <a:ext uri="{FF2B5EF4-FFF2-40B4-BE49-F238E27FC236}">
                <a16:creationId xmlns:a16="http://schemas.microsoft.com/office/drawing/2014/main" id="{750A1422-B54C-42F1-870D-2842E9038379}"/>
              </a:ext>
            </a:extLst>
          </p:cNvPr>
          <p:cNvSpPr/>
          <p:nvPr/>
        </p:nvSpPr>
        <p:spPr>
          <a:xfrm>
            <a:off x="498096" y="2602523"/>
            <a:ext cx="11195807" cy="3790450"/>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 name="图片 1">
            <a:extLst>
              <a:ext uri="{FF2B5EF4-FFF2-40B4-BE49-F238E27FC236}">
                <a16:creationId xmlns:a16="http://schemas.microsoft.com/office/drawing/2014/main" id="{941A9ACB-057D-4E56-9C3A-35622CD6A8BB}"/>
              </a:ext>
            </a:extLst>
          </p:cNvPr>
          <p:cNvPicPr>
            <a:picLocks noChangeAspect="1"/>
          </p:cNvPicPr>
          <p:nvPr/>
        </p:nvPicPr>
        <p:blipFill>
          <a:blip r:embed="rId5"/>
          <a:stretch>
            <a:fillRect/>
          </a:stretch>
        </p:blipFill>
        <p:spPr>
          <a:xfrm>
            <a:off x="1150328" y="2713232"/>
            <a:ext cx="4272825" cy="2798450"/>
          </a:xfrm>
          <a:prstGeom prst="rect">
            <a:avLst/>
          </a:prstGeom>
          <a:effectLst>
            <a:outerShdw blurRad="50800" dist="38100" dir="8100000" algn="tr" rotWithShape="0">
              <a:prstClr val="black">
                <a:alpha val="40000"/>
              </a:prstClr>
            </a:outerShdw>
          </a:effectLst>
        </p:spPr>
      </p:pic>
      <p:pic>
        <p:nvPicPr>
          <p:cNvPr id="3" name="图片 2">
            <a:extLst>
              <a:ext uri="{FF2B5EF4-FFF2-40B4-BE49-F238E27FC236}">
                <a16:creationId xmlns:a16="http://schemas.microsoft.com/office/drawing/2014/main" id="{61F92DA8-1740-40E8-8DC7-E260C17A2378}"/>
              </a:ext>
            </a:extLst>
          </p:cNvPr>
          <p:cNvPicPr>
            <a:picLocks noChangeAspect="1"/>
          </p:cNvPicPr>
          <p:nvPr/>
        </p:nvPicPr>
        <p:blipFill>
          <a:blip r:embed="rId6"/>
          <a:stretch>
            <a:fillRect/>
          </a:stretch>
        </p:blipFill>
        <p:spPr>
          <a:xfrm>
            <a:off x="6115044" y="2713232"/>
            <a:ext cx="4466567" cy="2798450"/>
          </a:xfrm>
          <a:prstGeom prst="rect">
            <a:avLst/>
          </a:prstGeom>
          <a:effectLst>
            <a:outerShdw blurRad="50800" dist="38100" dir="8100000" algn="tr" rotWithShape="0">
              <a:prstClr val="black">
                <a:alpha val="40000"/>
              </a:prstClr>
            </a:outerShdw>
          </a:effectLst>
        </p:spPr>
      </p:pic>
      <p:sp>
        <p:nvSpPr>
          <p:cNvPr id="4" name="矩形 3">
            <a:extLst>
              <a:ext uri="{FF2B5EF4-FFF2-40B4-BE49-F238E27FC236}">
                <a16:creationId xmlns:a16="http://schemas.microsoft.com/office/drawing/2014/main" id="{A9B92C38-8F49-4E57-899B-C40D88D8EB4D}"/>
              </a:ext>
            </a:extLst>
          </p:cNvPr>
          <p:cNvSpPr/>
          <p:nvPr/>
        </p:nvSpPr>
        <p:spPr>
          <a:xfrm>
            <a:off x="802056" y="5621806"/>
            <a:ext cx="531298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2021</a:t>
            </a:r>
            <a:r>
              <a:rPr kumimoji="0" lang="zh-CN" altLang="en-US"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年</a:t>
            </a:r>
            <a:r>
              <a:rPr kumimoji="0" lang="en-US" altLang="zh-CN"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3</a:t>
            </a:r>
            <a:r>
              <a:rPr kumimoji="0" lang="zh-CN" altLang="en-US"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月</a:t>
            </a:r>
            <a:r>
              <a:rPr kumimoji="0" lang="en-US" altLang="zh-CN"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15</a:t>
            </a:r>
            <a:r>
              <a:rPr kumimoji="0" lang="zh-CN" altLang="en-US"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日，由中国成都首发至俄罗斯圣彼得堡市的中欧班列抵达俄罗斯圣彼得堡舒沙雷火车站。</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7A7033A4-7F02-4AFC-A99D-48B7924099E1}"/>
              </a:ext>
            </a:extLst>
          </p:cNvPr>
          <p:cNvSpPr/>
          <p:nvPr/>
        </p:nvSpPr>
        <p:spPr>
          <a:xfrm>
            <a:off x="6419004" y="5613162"/>
            <a:ext cx="427282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2022</a:t>
            </a:r>
            <a:r>
              <a:rPr kumimoji="0" lang="zh-CN" altLang="en-US"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年</a:t>
            </a:r>
            <a:r>
              <a:rPr kumimoji="0" lang="en-US" altLang="zh-CN"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6</a:t>
            </a:r>
            <a:r>
              <a:rPr kumimoji="0" lang="zh-CN" altLang="en-US"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月</a:t>
            </a:r>
            <a:r>
              <a:rPr kumimoji="0" lang="en-US" altLang="zh-CN"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1</a:t>
            </a:r>
            <a:r>
              <a:rPr kumimoji="0" lang="zh-CN" altLang="en-US" sz="1800" b="0" i="0" u="none" strike="noStrike" kern="1200" cap="none" spc="0" normalizeH="0" baseline="0" noProof="0" dirty="0">
                <a:ln>
                  <a:noFill/>
                </a:ln>
                <a:solidFill>
                  <a:srgbClr val="454343"/>
                </a:solidFill>
                <a:effectLst/>
                <a:uLnTx/>
                <a:uFillTx/>
                <a:latin typeface="楷体" panose="02010609060101010101" pitchFamily="49" charset="-122"/>
                <a:ea typeface="楷体" panose="02010609060101010101" pitchFamily="49" charset="-122"/>
                <a:cs typeface="+mn-cs"/>
              </a:rPr>
              <a:t>日，当地员工在南非开普敦海信南非工业园的冰箱生产线上工作。</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94378022"/>
      </p:ext>
    </p:extLst>
  </p:cSld>
  <p:clrMapOvr>
    <a:masterClrMapping/>
  </p:clrMapOvr>
  <p:transition spd="slow" advTm="92444">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F932ACE-1AE7-467B-9D6B-142BBC85AD82}"/>
              </a:ext>
            </a:extLst>
          </p:cNvPr>
          <p:cNvSpPr txBox="1"/>
          <p:nvPr/>
        </p:nvSpPr>
        <p:spPr>
          <a:xfrm>
            <a:off x="209093" y="2397520"/>
            <a:ext cx="11773815" cy="67710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八大山人 V2007" panose="02000600000000000000" pitchFamily="2" charset="-122"/>
              </a:rPr>
              <a:t>深入贯彻新发展理念主动融入新发展格局</a:t>
            </a:r>
          </a:p>
        </p:txBody>
      </p:sp>
      <p:sp>
        <p:nvSpPr>
          <p:cNvPr id="11" name="文本框 10">
            <a:extLst>
              <a:ext uri="{FF2B5EF4-FFF2-40B4-BE49-F238E27FC236}">
                <a16:creationId xmlns:a16="http://schemas.microsoft.com/office/drawing/2014/main" id="{F7CFD0C0-41CB-4BD0-A9A4-5233DBD77435}"/>
              </a:ext>
            </a:extLst>
          </p:cNvPr>
          <p:cNvSpPr txBox="1"/>
          <p:nvPr/>
        </p:nvSpPr>
        <p:spPr>
          <a:xfrm>
            <a:off x="463775" y="3362857"/>
            <a:ext cx="1126445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a:t>
            </a: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学习习近平在四川考察时的重要讲话精神</a:t>
            </a:r>
            <a:endParaRPr kumimoji="0" lang="zh-CN" altLang="zh-CN"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92680E3B-F24F-4D57-A52D-79E078CD54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419" y="-92237"/>
            <a:ext cx="3085162" cy="2643758"/>
          </a:xfrm>
          <a:prstGeom prst="rect">
            <a:avLst/>
          </a:prstGeom>
        </p:spPr>
      </p:pic>
      <p:sp>
        <p:nvSpPr>
          <p:cNvPr id="14" name="文本框 13">
            <a:extLst>
              <a:ext uri="{FF2B5EF4-FFF2-40B4-BE49-F238E27FC236}">
                <a16:creationId xmlns:a16="http://schemas.microsoft.com/office/drawing/2014/main" id="{66D16A0D-F3FC-4EBB-A794-0D0F6164FAA9}"/>
              </a:ext>
            </a:extLst>
          </p:cNvPr>
          <p:cNvSpPr txBox="1"/>
          <p:nvPr/>
        </p:nvSpPr>
        <p:spPr>
          <a:xfrm>
            <a:off x="4749800" y="4982009"/>
            <a:ext cx="26924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主讲人：苏佳豪</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84232809"/>
      </p:ext>
    </p:extLst>
  </p:cSld>
  <p:clrMapOvr>
    <a:masterClrMapping/>
  </p:clrMapOvr>
  <p:transition spd="slow" advTm="3000">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1819753" y="766177"/>
            <a:ext cx="53280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七个关键词读懂总书记四川之行</a:t>
            </a:r>
          </a:p>
        </p:txBody>
      </p:sp>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A3B2DAD-5234-4B48-AF8E-17ED7AF34EDC}"/>
              </a:ext>
            </a:extLst>
          </p:cNvPr>
          <p:cNvSpPr txBox="1"/>
          <p:nvPr/>
        </p:nvSpPr>
        <p:spPr>
          <a:xfrm>
            <a:off x="6426557" y="1903372"/>
            <a:ext cx="5061397" cy="4198393"/>
          </a:xfrm>
          <a:prstGeom prst="rect">
            <a:avLst/>
          </a:prstGeom>
          <a:noFill/>
        </p:spPr>
        <p:txBody>
          <a:bodyPr wrap="square">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6</a:t>
            </a: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月</a:t>
            </a:r>
            <a:r>
              <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8</a:t>
            </a: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日至</a:t>
            </a:r>
            <a:r>
              <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6</a:t>
            </a: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月</a:t>
            </a:r>
            <a:r>
              <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9</a:t>
            </a: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日，中共中央总书记、国家主席、中央军委主席习近平在四川考察时强调，要坚决贯彻党中央决策部署，弘扬伟大建党精神，坚持稳中求进工作总基调，完整、准确、全面贯彻新发展理念，主动服务和融入新发展格局，统筹疫情防控和经济社会发展，保持经济稳定发展，保持社会大局稳定，推动治蜀兴川再上新台阶，在全面建设社会主义现代化国家新征程上奋力谱写四川发展新篇章，以实际行动迎接党的二十大胜利召开。</a:t>
            </a:r>
          </a:p>
        </p:txBody>
      </p:sp>
      <p:sp>
        <p:nvSpPr>
          <p:cNvPr id="2" name="矩形: 圆角 1">
            <a:extLst>
              <a:ext uri="{FF2B5EF4-FFF2-40B4-BE49-F238E27FC236}">
                <a16:creationId xmlns:a16="http://schemas.microsoft.com/office/drawing/2014/main" id="{0E75CB67-0F0D-438B-8612-1061F0D4B333}"/>
              </a:ext>
            </a:extLst>
          </p:cNvPr>
          <p:cNvSpPr/>
          <p:nvPr/>
        </p:nvSpPr>
        <p:spPr>
          <a:xfrm>
            <a:off x="6189717" y="1821662"/>
            <a:ext cx="5535078" cy="4361814"/>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8E31A02D-EEBC-4880-B520-1B9E139FA8D1}"/>
              </a:ext>
            </a:extLst>
          </p:cNvPr>
          <p:cNvPicPr>
            <a:picLocks noChangeAspect="1"/>
          </p:cNvPicPr>
          <p:nvPr/>
        </p:nvPicPr>
        <p:blipFill>
          <a:blip r:embed="rId5"/>
          <a:stretch>
            <a:fillRect/>
          </a:stretch>
        </p:blipFill>
        <p:spPr>
          <a:xfrm>
            <a:off x="176349" y="2176528"/>
            <a:ext cx="5825935" cy="3652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32511071"/>
      </p:ext>
    </p:extLst>
  </p:cSld>
  <p:clrMapOvr>
    <a:masterClrMapping/>
  </p:clrMapOvr>
  <p:transition spd="slow" advTm="3000">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1819753" y="766177"/>
            <a:ext cx="53280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七个关键词读懂总书记四川之行</a:t>
            </a:r>
          </a:p>
        </p:txBody>
      </p:sp>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A3B2DAD-5234-4B48-AF8E-17ED7AF34EDC}"/>
              </a:ext>
            </a:extLst>
          </p:cNvPr>
          <p:cNvSpPr txBox="1"/>
          <p:nvPr/>
        </p:nvSpPr>
        <p:spPr>
          <a:xfrm>
            <a:off x="6426557" y="2942117"/>
            <a:ext cx="5061397" cy="2120902"/>
          </a:xfrm>
          <a:prstGeom prst="rect">
            <a:avLst/>
          </a:prstGeom>
          <a:noFill/>
        </p:spPr>
        <p:txBody>
          <a:bodyPr wrap="square">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粮食生产：</a:t>
            </a:r>
            <a:endPar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成都平原自古有“天府之国”的美称，要严守耕地红线，保护好这片产粮宝地，把粮食生产抓紧抓牢，在新时代打造更高水平的“天府粮仓”。</a:t>
            </a:r>
          </a:p>
        </p:txBody>
      </p:sp>
      <p:sp>
        <p:nvSpPr>
          <p:cNvPr id="2" name="矩形: 圆角 1">
            <a:extLst>
              <a:ext uri="{FF2B5EF4-FFF2-40B4-BE49-F238E27FC236}">
                <a16:creationId xmlns:a16="http://schemas.microsoft.com/office/drawing/2014/main" id="{0E75CB67-0F0D-438B-8612-1061F0D4B333}"/>
              </a:ext>
            </a:extLst>
          </p:cNvPr>
          <p:cNvSpPr/>
          <p:nvPr/>
        </p:nvSpPr>
        <p:spPr>
          <a:xfrm>
            <a:off x="6189717" y="1821662"/>
            <a:ext cx="5535078" cy="4361814"/>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DA068D63-BC2B-424F-8292-2481B8797CAF}"/>
              </a:ext>
            </a:extLst>
          </p:cNvPr>
          <p:cNvPicPr>
            <a:picLocks noChangeAspect="1"/>
          </p:cNvPicPr>
          <p:nvPr/>
        </p:nvPicPr>
        <p:blipFill>
          <a:blip r:embed="rId5"/>
          <a:stretch>
            <a:fillRect/>
          </a:stretch>
        </p:blipFill>
        <p:spPr>
          <a:xfrm>
            <a:off x="134286" y="2305708"/>
            <a:ext cx="5867998" cy="33937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42395663"/>
      </p:ext>
    </p:extLst>
  </p:cSld>
  <p:clrMapOvr>
    <a:masterClrMapping/>
  </p:clrMapOvr>
  <p:transition spd="slow" advTm="3000">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1819753" y="766177"/>
            <a:ext cx="53280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七个关键词读懂总书记四川之行</a:t>
            </a:r>
          </a:p>
        </p:txBody>
      </p:sp>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A3B2DAD-5234-4B48-AF8E-17ED7AF34EDC}"/>
              </a:ext>
            </a:extLst>
          </p:cNvPr>
          <p:cNvSpPr txBox="1"/>
          <p:nvPr/>
        </p:nvSpPr>
        <p:spPr>
          <a:xfrm>
            <a:off x="6426557" y="2734369"/>
            <a:ext cx="5061397" cy="2536400"/>
          </a:xfrm>
          <a:prstGeom prst="rect">
            <a:avLst/>
          </a:prstGeom>
          <a:noFill/>
        </p:spPr>
        <p:txBody>
          <a:bodyPr wrap="square">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农业现代化：</a:t>
            </a:r>
            <a:endPar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推进农业现代化，既要靠农业专家，也要靠广大农民。要加强现代农业科技推广应用和技术培训，把种粮大户组织起来，积极发展绿色农业、生态农业、高效农业。我们有信心、有底气把中国人的饭碗牢牢端在自已手中。</a:t>
            </a:r>
          </a:p>
        </p:txBody>
      </p:sp>
      <p:sp>
        <p:nvSpPr>
          <p:cNvPr id="2" name="矩形: 圆角 1">
            <a:extLst>
              <a:ext uri="{FF2B5EF4-FFF2-40B4-BE49-F238E27FC236}">
                <a16:creationId xmlns:a16="http://schemas.microsoft.com/office/drawing/2014/main" id="{0E75CB67-0F0D-438B-8612-1061F0D4B333}"/>
              </a:ext>
            </a:extLst>
          </p:cNvPr>
          <p:cNvSpPr/>
          <p:nvPr/>
        </p:nvSpPr>
        <p:spPr>
          <a:xfrm>
            <a:off x="6189717" y="1821662"/>
            <a:ext cx="5535078" cy="4361814"/>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B1A2FDC4-8FA9-416B-AB5E-CF45C24D5D3C}"/>
              </a:ext>
            </a:extLst>
          </p:cNvPr>
          <p:cNvPicPr>
            <a:picLocks noChangeAspect="1"/>
          </p:cNvPicPr>
          <p:nvPr/>
        </p:nvPicPr>
        <p:blipFill>
          <a:blip r:embed="rId5"/>
          <a:stretch>
            <a:fillRect/>
          </a:stretch>
        </p:blipFill>
        <p:spPr>
          <a:xfrm>
            <a:off x="56226" y="2459744"/>
            <a:ext cx="5946058" cy="3129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89057973"/>
      </p:ext>
    </p:extLst>
  </p:cSld>
  <p:clrMapOvr>
    <a:masterClrMapping/>
  </p:clrMapOvr>
  <p:transition spd="slow" advTm="3000">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1819753" y="766177"/>
            <a:ext cx="53280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七个关键词读懂总书记四川之行</a:t>
            </a:r>
          </a:p>
        </p:txBody>
      </p:sp>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A3B2DAD-5234-4B48-AF8E-17ED7AF34EDC}"/>
              </a:ext>
            </a:extLst>
          </p:cNvPr>
          <p:cNvSpPr txBox="1"/>
          <p:nvPr/>
        </p:nvSpPr>
        <p:spPr>
          <a:xfrm>
            <a:off x="6426557" y="3149866"/>
            <a:ext cx="5061397" cy="1705403"/>
          </a:xfrm>
          <a:prstGeom prst="rect">
            <a:avLst/>
          </a:prstGeom>
          <a:noFill/>
        </p:spPr>
        <p:txBody>
          <a:bodyPr wrap="square">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乡村卫生体系：</a:t>
            </a:r>
            <a:endPar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乡亲们吃穿不愁后，最关心的就是医药问题。要加强乡村卫生体系建设，保障好广大农民群体基本医疗。</a:t>
            </a:r>
          </a:p>
        </p:txBody>
      </p:sp>
      <p:sp>
        <p:nvSpPr>
          <p:cNvPr id="2" name="矩形: 圆角 1">
            <a:extLst>
              <a:ext uri="{FF2B5EF4-FFF2-40B4-BE49-F238E27FC236}">
                <a16:creationId xmlns:a16="http://schemas.microsoft.com/office/drawing/2014/main" id="{0E75CB67-0F0D-438B-8612-1061F0D4B333}"/>
              </a:ext>
            </a:extLst>
          </p:cNvPr>
          <p:cNvSpPr/>
          <p:nvPr/>
        </p:nvSpPr>
        <p:spPr>
          <a:xfrm>
            <a:off x="6189717" y="1821662"/>
            <a:ext cx="5535078" cy="4361814"/>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F789DABE-F032-4E21-A005-3F957667A9A4}"/>
              </a:ext>
            </a:extLst>
          </p:cNvPr>
          <p:cNvPicPr>
            <a:picLocks noChangeAspect="1"/>
          </p:cNvPicPr>
          <p:nvPr/>
        </p:nvPicPr>
        <p:blipFill>
          <a:blip r:embed="rId5"/>
          <a:stretch>
            <a:fillRect/>
          </a:stretch>
        </p:blipFill>
        <p:spPr>
          <a:xfrm>
            <a:off x="105383" y="2318973"/>
            <a:ext cx="5896901" cy="3367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884245"/>
      </p:ext>
    </p:extLst>
  </p:cSld>
  <p:clrMapOvr>
    <a:masterClrMapping/>
  </p:clrMapOvr>
  <p:transition spd="slow" advTm="3000">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8984F0-143A-499E-907A-97972903B6E0}"/>
              </a:ext>
            </a:extLst>
          </p:cNvPr>
          <p:cNvSpPr/>
          <p:nvPr/>
        </p:nvSpPr>
        <p:spPr>
          <a:xfrm>
            <a:off x="1043555" y="1105287"/>
            <a:ext cx="10618613" cy="4647426"/>
          </a:xfrm>
          <a:prstGeom prst="rect">
            <a:avLst/>
          </a:prstGeom>
        </p:spPr>
        <p:txBody>
          <a:bodyPr wrap="none">
            <a:spAutoFit/>
          </a:bodyPr>
          <a:lstStyle/>
          <a:p>
            <a:pPr algn="ctr"/>
            <a:r>
              <a:rPr lang="zh-CN" altLang="en-US" sz="4000" b="1" dirty="0">
                <a:ln w="15875">
                  <a:noFill/>
                </a:ln>
                <a:blipFill dpi="0" rotWithShape="1">
                  <a:blip r:embed="rId4"/>
                  <a:srcRect/>
                  <a:stretch>
                    <a:fillRect/>
                  </a:stretch>
                </a:blipFill>
                <a:latin typeface="微软雅黑"/>
                <a:ea typeface="微软雅黑"/>
                <a:cs typeface="八大山人 V2007" panose="02000600000000000000" pitchFamily="2" charset="-122"/>
              </a:rPr>
              <a:t>自动化学院研究生第四党支部</a:t>
            </a:r>
            <a:r>
              <a:rPr lang="en-US" altLang="zh-CN" sz="4000" b="1" dirty="0">
                <a:ln w="15875">
                  <a:noFill/>
                </a:ln>
                <a:blipFill dpi="0" rotWithShape="1">
                  <a:blip r:embed="rId4"/>
                  <a:srcRect/>
                  <a:stretch>
                    <a:fillRect/>
                  </a:stretch>
                </a:blipFill>
                <a:latin typeface="微软雅黑"/>
                <a:ea typeface="微软雅黑"/>
                <a:cs typeface="八大山人 V2007" panose="02000600000000000000" pitchFamily="2" charset="-122"/>
              </a:rPr>
              <a:t>2</a:t>
            </a:r>
            <a:r>
              <a:rPr lang="zh-CN" altLang="en-US" sz="4000" b="1" dirty="0">
                <a:ln w="15875">
                  <a:noFill/>
                </a:ln>
                <a:blipFill dpi="0" rotWithShape="1">
                  <a:blip r:embed="rId4"/>
                  <a:srcRect/>
                  <a:stretch>
                    <a:fillRect/>
                  </a:stretch>
                </a:blipFill>
                <a:latin typeface="微软雅黑"/>
                <a:ea typeface="微软雅黑"/>
                <a:cs typeface="八大山人 V2007" panose="02000600000000000000" pitchFamily="2" charset="-122"/>
              </a:rPr>
              <a:t>月组织生活</a:t>
            </a:r>
          </a:p>
          <a:p>
            <a:pPr algn="ctr"/>
            <a:endParaRPr lang="en-US" altLang="zh-CN" sz="40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gn="ct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方昳凡、苏佳豪、刘志远、邢益铭、张森</a:t>
            </a:r>
            <a:endPar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gn="ctr"/>
            <a:endPar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nSpc>
                <a:spcPct val="150000"/>
              </a:lnSpc>
            </a:pP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会议安排：</a:t>
            </a:r>
            <a:endPar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nSpc>
                <a:spcPct val="150000"/>
              </a:lnSpc>
            </a:pP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1.</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支部理论学习</a:t>
            </a:r>
            <a:endPar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nSpc>
                <a:spcPct val="150000"/>
              </a:lnSpc>
            </a:pP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2.</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支部党员同志针对学习内容发言，结合自身情况，讲收获提高，讲心得体会</a:t>
            </a:r>
            <a:endPar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nSpc>
                <a:spcPct val="150000"/>
              </a:lnSpc>
            </a:pP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3.</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支部书记进行会议总结</a:t>
            </a:r>
            <a:endPar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gn="ctr"/>
            <a:endPar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endParaRPr>
          </a:p>
        </p:txBody>
      </p:sp>
    </p:spTree>
    <p:extLst>
      <p:ext uri="{BB962C8B-B14F-4D97-AF65-F5344CB8AC3E}">
        <p14:creationId xmlns:p14="http://schemas.microsoft.com/office/powerpoint/2010/main" val="477718342"/>
      </p:ext>
    </p:extLst>
  </p:cSld>
  <p:clrMapOvr>
    <a:masterClrMapping/>
  </p:clrMapOvr>
  <p:transition spd="slow" advTm="17408">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1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18000">
                                          <p:cBhvr additive="base">
                                            <p:cTn id="7" dur="1000" fill="hold"/>
                                            <p:tgtEl>
                                              <p:spTgt spid="6"/>
                                            </p:tgtEl>
                                            <p:attrNameLst>
                                              <p:attrName>ppt_x</p:attrName>
                                            </p:attrNameLst>
                                          </p:cBhvr>
                                          <p:tavLst>
                                            <p:tav tm="0">
                                              <p:val>
                                                <p:strVal val="1+#ppt_w/2"/>
                                              </p:val>
                                            </p:tav>
                                            <p:tav tm="100000">
                                              <p:val>
                                                <p:strVal val="#ppt_x"/>
                                              </p:val>
                                            </p:tav>
                                          </p:tavLst>
                                        </p:anim>
                                        <p:anim calcmode="lin" valueType="num" p14:bounceEnd="18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1819753" y="766177"/>
            <a:ext cx="53280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七个关键词读懂总书记四川之行</a:t>
            </a:r>
          </a:p>
        </p:txBody>
      </p:sp>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A3B2DAD-5234-4B48-AF8E-17ED7AF34EDC}"/>
              </a:ext>
            </a:extLst>
          </p:cNvPr>
          <p:cNvSpPr txBox="1"/>
          <p:nvPr/>
        </p:nvSpPr>
        <p:spPr>
          <a:xfrm>
            <a:off x="6426557" y="2526617"/>
            <a:ext cx="5061397" cy="2951898"/>
          </a:xfrm>
          <a:prstGeom prst="rect">
            <a:avLst/>
          </a:prstGeom>
          <a:noFill/>
        </p:spPr>
        <p:txBody>
          <a:bodyPr wrap="square">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中华优秀传统文化：</a:t>
            </a:r>
            <a:endPar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中华民族有着五千多年的文明史，我们要敬仰中华优秀传统文化，坚定文化自信。要善于从中华优秀传统文化中汲取治国理政的理念和思维，广泛借鉴世界一切优秀文明成果，不能封闭僵化，更不能一切以外国的东西为标准，坚定不移走中国特色社会主义道路。</a:t>
            </a:r>
          </a:p>
        </p:txBody>
      </p:sp>
      <p:sp>
        <p:nvSpPr>
          <p:cNvPr id="2" name="矩形: 圆角 1">
            <a:extLst>
              <a:ext uri="{FF2B5EF4-FFF2-40B4-BE49-F238E27FC236}">
                <a16:creationId xmlns:a16="http://schemas.microsoft.com/office/drawing/2014/main" id="{0E75CB67-0F0D-438B-8612-1061F0D4B333}"/>
              </a:ext>
            </a:extLst>
          </p:cNvPr>
          <p:cNvSpPr/>
          <p:nvPr/>
        </p:nvSpPr>
        <p:spPr>
          <a:xfrm>
            <a:off x="6189717" y="1821662"/>
            <a:ext cx="5535078" cy="4361814"/>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8A91A158-D7EE-48B8-BB76-3F900826F32D}"/>
              </a:ext>
            </a:extLst>
          </p:cNvPr>
          <p:cNvPicPr>
            <a:picLocks noChangeAspect="1"/>
          </p:cNvPicPr>
          <p:nvPr/>
        </p:nvPicPr>
        <p:blipFill>
          <a:blip r:embed="rId5"/>
          <a:stretch>
            <a:fillRect/>
          </a:stretch>
        </p:blipFill>
        <p:spPr>
          <a:xfrm>
            <a:off x="54180" y="2193027"/>
            <a:ext cx="5948104" cy="3619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82617513"/>
      </p:ext>
    </p:extLst>
  </p:cSld>
  <p:clrMapOvr>
    <a:masterClrMapping/>
  </p:clrMapOvr>
  <p:transition spd="slow" advTm="3000">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1819753" y="766177"/>
            <a:ext cx="53280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七个关键词读懂总书记四川之行</a:t>
            </a:r>
          </a:p>
        </p:txBody>
      </p:sp>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A3B2DAD-5234-4B48-AF8E-17ED7AF34EDC}"/>
              </a:ext>
            </a:extLst>
          </p:cNvPr>
          <p:cNvSpPr txBox="1"/>
          <p:nvPr/>
        </p:nvSpPr>
        <p:spPr>
          <a:xfrm>
            <a:off x="6426557" y="2526616"/>
            <a:ext cx="5061397" cy="2951898"/>
          </a:xfrm>
          <a:prstGeom prst="rect">
            <a:avLst/>
          </a:prstGeom>
          <a:noFill/>
        </p:spPr>
        <p:txBody>
          <a:bodyPr wrap="square">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长江流域生态修复保护：</a:t>
            </a:r>
            <a:endPar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保护好长江流域生态环境，是推动长江经济带高质量发展的前提，也是守护好中华文明摇篮的必然需求。四川地处长江上游，要增强大局意识，牢固树立上游意识，坚定不移贯彻共抓大保护、不搞大开发方针，筑牢上江上游生态屏障，守护好这一江清水。</a:t>
            </a:r>
          </a:p>
        </p:txBody>
      </p:sp>
      <p:sp>
        <p:nvSpPr>
          <p:cNvPr id="2" name="矩形: 圆角 1">
            <a:extLst>
              <a:ext uri="{FF2B5EF4-FFF2-40B4-BE49-F238E27FC236}">
                <a16:creationId xmlns:a16="http://schemas.microsoft.com/office/drawing/2014/main" id="{0E75CB67-0F0D-438B-8612-1061F0D4B333}"/>
              </a:ext>
            </a:extLst>
          </p:cNvPr>
          <p:cNvSpPr/>
          <p:nvPr/>
        </p:nvSpPr>
        <p:spPr>
          <a:xfrm>
            <a:off x="6189717" y="1821662"/>
            <a:ext cx="5535078" cy="4361814"/>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E039FE7D-C9C6-4F25-B30D-91CB2A38A6D7}"/>
              </a:ext>
            </a:extLst>
          </p:cNvPr>
          <p:cNvPicPr>
            <a:picLocks noChangeAspect="1"/>
          </p:cNvPicPr>
          <p:nvPr/>
        </p:nvPicPr>
        <p:blipFill>
          <a:blip r:embed="rId5"/>
          <a:stretch>
            <a:fillRect/>
          </a:stretch>
        </p:blipFill>
        <p:spPr>
          <a:xfrm>
            <a:off x="336136" y="2119666"/>
            <a:ext cx="5436872" cy="3765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462779"/>
      </p:ext>
    </p:extLst>
  </p:cSld>
  <p:clrMapOvr>
    <a:masterClrMapping/>
  </p:clrMapOvr>
  <p:transition spd="slow" advTm="3000">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1819753" y="766177"/>
            <a:ext cx="53280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七个关键词读懂总书记四川之行</a:t>
            </a:r>
          </a:p>
        </p:txBody>
      </p:sp>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A3B2DAD-5234-4B48-AF8E-17ED7AF34EDC}"/>
              </a:ext>
            </a:extLst>
          </p:cNvPr>
          <p:cNvSpPr txBox="1"/>
          <p:nvPr/>
        </p:nvSpPr>
        <p:spPr>
          <a:xfrm>
            <a:off x="6426557" y="2942118"/>
            <a:ext cx="5061397" cy="2120902"/>
          </a:xfrm>
          <a:prstGeom prst="rect">
            <a:avLst/>
          </a:prstGeom>
          <a:noFill/>
        </p:spPr>
        <p:txBody>
          <a:bodyPr wrap="square">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高校毕业生就业：</a:t>
            </a:r>
            <a:endPar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当前正是高校毕业生就业的关键阶段，要进一步挖掘岗位资源，做实做细就业指导服务，学校、企业和有关部门要抓好学生就业签约落实工作。</a:t>
            </a:r>
          </a:p>
        </p:txBody>
      </p:sp>
      <p:sp>
        <p:nvSpPr>
          <p:cNvPr id="2" name="矩形: 圆角 1">
            <a:extLst>
              <a:ext uri="{FF2B5EF4-FFF2-40B4-BE49-F238E27FC236}">
                <a16:creationId xmlns:a16="http://schemas.microsoft.com/office/drawing/2014/main" id="{0E75CB67-0F0D-438B-8612-1061F0D4B333}"/>
              </a:ext>
            </a:extLst>
          </p:cNvPr>
          <p:cNvSpPr/>
          <p:nvPr/>
        </p:nvSpPr>
        <p:spPr>
          <a:xfrm>
            <a:off x="6189717" y="1821662"/>
            <a:ext cx="5535078" cy="4361814"/>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5CEB6EDD-4070-4E56-A30A-65F44E4C4801}"/>
              </a:ext>
            </a:extLst>
          </p:cNvPr>
          <p:cNvPicPr>
            <a:picLocks noChangeAspect="1"/>
          </p:cNvPicPr>
          <p:nvPr/>
        </p:nvPicPr>
        <p:blipFill>
          <a:blip r:embed="rId5"/>
          <a:stretch>
            <a:fillRect/>
          </a:stretch>
        </p:blipFill>
        <p:spPr>
          <a:xfrm>
            <a:off x="136738" y="2254768"/>
            <a:ext cx="5865546" cy="3504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33364169"/>
      </p:ext>
    </p:extLst>
  </p:cSld>
  <p:clrMapOvr>
    <a:masterClrMapping/>
  </p:clrMapOvr>
  <p:transition spd="slow" advTm="3000">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1819753" y="766177"/>
            <a:ext cx="53280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七个关键词读懂总书记四川之行</a:t>
            </a:r>
          </a:p>
        </p:txBody>
      </p:sp>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A3B2DAD-5234-4B48-AF8E-17ED7AF34EDC}"/>
              </a:ext>
            </a:extLst>
          </p:cNvPr>
          <p:cNvSpPr txBox="1"/>
          <p:nvPr/>
        </p:nvSpPr>
        <p:spPr>
          <a:xfrm>
            <a:off x="6426557" y="3149866"/>
            <a:ext cx="5061397" cy="1705403"/>
          </a:xfrm>
          <a:prstGeom prst="rect">
            <a:avLst/>
          </a:prstGeom>
          <a:noFill/>
        </p:spPr>
        <p:txBody>
          <a:bodyPr wrap="square">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企业自主创新：</a:t>
            </a:r>
            <a:endPar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我国是制造大国，要努力提高自主创新能力，加快向制造强国转变。中国要强大，各领域各方面都要强起来</a:t>
            </a:r>
            <a:endParaRPr kumimoji="0" lang="en-US" altLang="zh-CN"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2" name="矩形: 圆角 1">
            <a:extLst>
              <a:ext uri="{FF2B5EF4-FFF2-40B4-BE49-F238E27FC236}">
                <a16:creationId xmlns:a16="http://schemas.microsoft.com/office/drawing/2014/main" id="{0E75CB67-0F0D-438B-8612-1061F0D4B333}"/>
              </a:ext>
            </a:extLst>
          </p:cNvPr>
          <p:cNvSpPr/>
          <p:nvPr/>
        </p:nvSpPr>
        <p:spPr>
          <a:xfrm>
            <a:off x="6189717" y="1821662"/>
            <a:ext cx="5535078" cy="4361814"/>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3280E281-4D0F-487B-AF1C-2C9C7680D2C5}"/>
              </a:ext>
            </a:extLst>
          </p:cNvPr>
          <p:cNvPicPr>
            <a:picLocks noChangeAspect="1"/>
          </p:cNvPicPr>
          <p:nvPr/>
        </p:nvPicPr>
        <p:blipFill>
          <a:blip r:embed="rId5"/>
          <a:stretch>
            <a:fillRect/>
          </a:stretch>
        </p:blipFill>
        <p:spPr>
          <a:xfrm>
            <a:off x="331080" y="2113677"/>
            <a:ext cx="5671204" cy="37777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0369951"/>
      </p:ext>
    </p:extLst>
  </p:cSld>
  <p:clrMapOvr>
    <a:masterClrMapping/>
  </p:clrMapOvr>
  <p:transition spd="slow" advTm="3000">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7CFD0C0-41CB-4BD0-A9A4-5233DBD77435}"/>
              </a:ext>
            </a:extLst>
          </p:cNvPr>
          <p:cNvSpPr txBox="1"/>
          <p:nvPr/>
        </p:nvSpPr>
        <p:spPr>
          <a:xfrm>
            <a:off x="463775" y="2896529"/>
            <a:ext cx="11264450" cy="67710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a:ln w="15875">
                  <a:noFill/>
                </a:ln>
                <a:blipFill dpi="0" rotWithShape="1">
                  <a:blip r:embed="rId4"/>
                  <a:srcRect/>
                  <a:stretch>
                    <a:fillRect/>
                  </a:stretch>
                </a:blipFill>
                <a:effectLst/>
                <a:uLnTx/>
                <a:uFillTx/>
                <a:latin typeface="微软雅黑"/>
                <a:ea typeface="微软雅黑"/>
                <a:cs typeface="+mn-cs"/>
              </a:rPr>
              <a:t>习近平在湖北武汉考察时的重要讲话</a:t>
            </a:r>
            <a:endParaRPr kumimoji="0" lang="zh-CN" altLang="en-US" sz="3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92680E3B-F24F-4D57-A52D-79E078CD54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419" y="-92237"/>
            <a:ext cx="3085162" cy="2643758"/>
          </a:xfrm>
          <a:prstGeom prst="rect">
            <a:avLst/>
          </a:prstGeom>
        </p:spPr>
      </p:pic>
      <p:sp>
        <p:nvSpPr>
          <p:cNvPr id="14" name="文本框 13">
            <a:extLst>
              <a:ext uri="{FF2B5EF4-FFF2-40B4-BE49-F238E27FC236}">
                <a16:creationId xmlns:a16="http://schemas.microsoft.com/office/drawing/2014/main" id="{66D16A0D-F3FC-4EBB-A794-0D0F6164FAA9}"/>
              </a:ext>
            </a:extLst>
          </p:cNvPr>
          <p:cNvSpPr txBox="1"/>
          <p:nvPr/>
        </p:nvSpPr>
        <p:spPr>
          <a:xfrm>
            <a:off x="4749800" y="4595754"/>
            <a:ext cx="26924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w="15875">
                  <a:noFill/>
                </a:ln>
                <a:blipFill dpi="0" rotWithShape="1">
                  <a:blip r:embed="rId4"/>
                  <a:srcRect/>
                  <a:stretch>
                    <a:fillRect/>
                  </a:stretch>
                </a:blipFill>
                <a:effectLst/>
                <a:uLnTx/>
                <a:uFillTx/>
                <a:latin typeface="微软雅黑"/>
                <a:ea typeface="微软雅黑"/>
                <a:cs typeface="+mn-cs"/>
              </a:rPr>
              <a:t>主讲人：刘志远</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97025229"/>
      </p:ext>
    </p:extLst>
  </p:cSld>
  <p:clrMapOvr>
    <a:masterClrMapping/>
  </p:clrMapOvr>
  <p:transition spd="slow" advTm="3000">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16" name="文本框 15"/>
          <p:cNvSpPr txBox="1"/>
          <p:nvPr/>
        </p:nvSpPr>
        <p:spPr>
          <a:xfrm>
            <a:off x="94891" y="2553695"/>
            <a:ext cx="6892505" cy="1135054"/>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主题：</a:t>
            </a:r>
            <a:endPar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大力推进科技自立自强 坚决落实动态清零政策</a:t>
            </a:r>
          </a:p>
        </p:txBody>
      </p:sp>
      <p:sp>
        <p:nvSpPr>
          <p:cNvPr id="2" name="AutoShape 2">
            <a:extLst>
              <a:ext uri="{FF2B5EF4-FFF2-40B4-BE49-F238E27FC236}">
                <a16:creationId xmlns:a16="http://schemas.microsoft.com/office/drawing/2014/main" id="{3BD791CE-4D04-47F9-9B66-BC0A8B1C2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4" name="图片 3">
            <a:extLst>
              <a:ext uri="{FF2B5EF4-FFF2-40B4-BE49-F238E27FC236}">
                <a16:creationId xmlns:a16="http://schemas.microsoft.com/office/drawing/2014/main" id="{2E72F1EA-0933-408D-98B8-1AFDB02038BB}"/>
              </a:ext>
            </a:extLst>
          </p:cNvPr>
          <p:cNvPicPr>
            <a:picLocks noChangeAspect="1"/>
          </p:cNvPicPr>
          <p:nvPr/>
        </p:nvPicPr>
        <p:blipFill>
          <a:blip r:embed="rId4"/>
          <a:stretch>
            <a:fillRect/>
          </a:stretch>
        </p:blipFill>
        <p:spPr>
          <a:xfrm>
            <a:off x="7120387" y="1966822"/>
            <a:ext cx="4587096" cy="3058064"/>
          </a:xfrm>
          <a:prstGeom prst="rect">
            <a:avLst/>
          </a:prstGeom>
        </p:spPr>
      </p:pic>
    </p:spTree>
    <p:extLst>
      <p:ext uri="{BB962C8B-B14F-4D97-AF65-F5344CB8AC3E}">
        <p14:creationId xmlns:p14="http://schemas.microsoft.com/office/powerpoint/2010/main" val="2543099210"/>
      </p:ext>
    </p:extLst>
  </p:cSld>
  <p:clrMapOvr>
    <a:masterClrMapping/>
  </p:clrMapOvr>
  <p:transition spd="slow" advTm="3000">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378B343-5658-4574-A307-2B653476FC44}"/>
              </a:ext>
            </a:extLst>
          </p:cNvPr>
          <p:cNvSpPr/>
          <p:nvPr/>
        </p:nvSpPr>
        <p:spPr>
          <a:xfrm>
            <a:off x="1047566" y="787280"/>
            <a:ext cx="10324729" cy="60016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“总书记强调，把科技的命脉牢牢掌握在自己手中。农业是基础性民生事业，畜牧业高质量发展是农业现代化的重要标志。</a:t>
            </a:r>
            <a:endPar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武汉轻工大学动物科学与营养工程学院副院长陈洪波告诉记者，依托学院多个省部级科研平台，学校畜牧学科积极整合“学科、行业、人才、成果”要素，有效实现畜牧业“产业链、技术链、创新链”融合，在家畜生物育种基础研究与产业化合作、畜禽营养与肠道健康科技创新等领域取得了显著进展。“未来，学科全体科技人员将牢记嘱托，用实际行动全面贯彻落实新发展理念，为端牢中国人饭碗、保障畜产品安全、提升生活消费水平不断贡献轻工大力量。”</a:t>
            </a:r>
            <a:endPar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总书记的重要讲话为我们高校科技工作者提供了强大精神动力，指明了前进方向。”中国石油大学（华东）化学化工学院副教授王波表示，国际巨头对己二腈技术的垄断，是长期制约我国尼龙产业发展的“卡脖子”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99101162"/>
      </p:ext>
    </p:extLst>
  </p:cSld>
  <p:clrMapOvr>
    <a:masterClrMapping/>
  </p:clrMapOvr>
  <p:transition spd="slow" advTm="3000">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0AFB4E-0BBA-435A-B182-42EC1FC03897}"/>
              </a:ext>
            </a:extLst>
          </p:cNvPr>
          <p:cNvSpPr/>
          <p:nvPr/>
        </p:nvSpPr>
        <p:spPr>
          <a:xfrm>
            <a:off x="1263588" y="1332052"/>
            <a:ext cx="6096000" cy="489364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1919"/>
                </a:solidFill>
                <a:effectLst/>
                <a:uLnTx/>
                <a:uFillTx/>
                <a:latin typeface="arial" panose="020B0604020202020204" pitchFamily="34" charset="0"/>
                <a:ea typeface="微软雅黑" panose="020B0503020204020204" pitchFamily="34" charset="-122"/>
                <a:cs typeface="+mn-cs"/>
              </a:rPr>
              <a:t>    在社区考察中，习近平总书记强调，我们实施动态清零政策，是党中央从党的性质宗旨出发、从我国国情出发确定的，宁可暂时影响一点经济发展，也不能让人民群众生命安全和身体健康受到伤害，尤其是要保护好老人、孩子。如果算总账，我们的防疫措施是最经济的、效果最好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1919"/>
                </a:solidFill>
                <a:effectLst/>
                <a:uLnTx/>
                <a:uFillTx/>
                <a:latin typeface="arial" panose="020B0604020202020204" pitchFamily="34" charset="0"/>
                <a:ea typeface="微软雅黑" panose="020B0503020204020204" pitchFamily="34" charset="-122"/>
                <a:cs typeface="+mn-cs"/>
              </a:rPr>
              <a:t>    中国医学科学院北京协和医学院院校长王辰院士说，中国共产党始终把人民生命放在第一位。我国老年人口数量庞大，一些大城市人口老龄化率较高。如果“躺平”，疫情对这类脆弱人群就是一场灾难。</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1919"/>
                </a:solidFill>
                <a:effectLst/>
                <a:uLnTx/>
                <a:uFillTx/>
                <a:latin typeface="arial" panose="020B0604020202020204" pitchFamily="34" charset="0"/>
                <a:ea typeface="微软雅黑" panose="020B0503020204020204" pitchFamily="34" charset="-122"/>
                <a:cs typeface="+mn-cs"/>
              </a:rPr>
              <a:t>。</a:t>
            </a:r>
          </a:p>
        </p:txBody>
      </p:sp>
      <p:pic>
        <p:nvPicPr>
          <p:cNvPr id="4" name="图片 3">
            <a:extLst>
              <a:ext uri="{FF2B5EF4-FFF2-40B4-BE49-F238E27FC236}">
                <a16:creationId xmlns:a16="http://schemas.microsoft.com/office/drawing/2014/main" id="{DF4D5658-823B-4AAB-8E32-A0583183DB2A}"/>
              </a:ext>
            </a:extLst>
          </p:cNvPr>
          <p:cNvPicPr>
            <a:picLocks noChangeAspect="1"/>
          </p:cNvPicPr>
          <p:nvPr/>
        </p:nvPicPr>
        <p:blipFill>
          <a:blip r:embed="rId4"/>
          <a:stretch>
            <a:fillRect/>
          </a:stretch>
        </p:blipFill>
        <p:spPr>
          <a:xfrm>
            <a:off x="7528888" y="1659102"/>
            <a:ext cx="4315179" cy="3539795"/>
          </a:xfrm>
          <a:prstGeom prst="rect">
            <a:avLst/>
          </a:prstGeom>
        </p:spPr>
      </p:pic>
    </p:spTree>
    <p:extLst>
      <p:ext uri="{BB962C8B-B14F-4D97-AF65-F5344CB8AC3E}">
        <p14:creationId xmlns:p14="http://schemas.microsoft.com/office/powerpoint/2010/main" val="2520911096"/>
      </p:ext>
    </p:extLst>
  </p:cSld>
  <p:clrMapOvr>
    <a:masterClrMapping/>
  </p:clrMapOvr>
  <p:transition spd="slow" advTm="3000">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0AFB4E-0BBA-435A-B182-42EC1FC03897}"/>
              </a:ext>
            </a:extLst>
          </p:cNvPr>
          <p:cNvSpPr/>
          <p:nvPr/>
        </p:nvSpPr>
        <p:spPr>
          <a:xfrm>
            <a:off x="164381" y="868478"/>
            <a:ext cx="7495876"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1919"/>
                </a:solidFill>
                <a:effectLst/>
                <a:uLnTx/>
                <a:uFillTx/>
                <a:latin typeface="arial" panose="020B0604020202020204" pitchFamily="34" charset="0"/>
                <a:ea typeface="微软雅黑" panose="020B0503020204020204" pitchFamily="34" charset="-122"/>
                <a:cs typeface="+mn-cs"/>
              </a:rPr>
              <a:t>同志们！回顾历史，我们党在内忧外患中诞生，在磨难挫折中成长，在攻坚克难中壮大。敢于斗争、敢于胜利，是中国共产党人鲜明的政治品格，也是我们的政治优势。各级党组织和广大党员、干部要不忘初心、经受考验，让党旗在防控疫情斗争第一线高高飘扬。</a:t>
            </a:r>
            <a:endParaRPr kumimoji="0" lang="en-US" altLang="zh-CN" sz="2400" b="1" i="0" u="none" strike="noStrike" kern="1200" cap="none" spc="0" normalizeH="0" baseline="0" noProof="0">
              <a:ln>
                <a:noFill/>
              </a:ln>
              <a:solidFill>
                <a:srgbClr val="191919"/>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1919"/>
                </a:solidFill>
                <a:effectLst/>
                <a:uLnTx/>
                <a:uFillTx/>
                <a:latin typeface="arial" panose="020B0604020202020204" pitchFamily="34" charset="0"/>
                <a:ea typeface="微软雅黑" panose="020B0503020204020204" pitchFamily="34" charset="-122"/>
                <a:cs typeface="+mn-cs"/>
              </a:rPr>
              <a:t>要教育引导广大党员、干部在这场大考中增强必胜之心、磨砺责任担当之勇、科学防控之智、统筹兼顾之谋、组织实施之能，做到守土有责、守土有方。要坚决反对形式主义、官僚主义，让基层干部把更多精力投入到疫情防控第一线。</a:t>
            </a:r>
            <a:endParaRPr kumimoji="0" lang="en-US" altLang="zh-CN" sz="2400" b="1" i="0" u="none" strike="noStrike" kern="1200" cap="none" spc="0" normalizeH="0" baseline="0" noProof="0">
              <a:ln>
                <a:noFill/>
              </a:ln>
              <a:solidFill>
                <a:srgbClr val="191919"/>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191919"/>
                </a:solidFill>
                <a:effectLst/>
                <a:uLnTx/>
                <a:uFillTx/>
                <a:latin typeface="arial" panose="020B0604020202020204" pitchFamily="34" charset="0"/>
                <a:ea typeface="微软雅黑" panose="020B0503020204020204" pitchFamily="34" charset="-122"/>
                <a:cs typeface="+mn-cs"/>
              </a:rPr>
              <a:t>对干部既要严格要求又要关心爱护，激励广大党员、干部在危难时刻挺身而出、英勇奋斗，在大战中践行初心使命，在大考中交出合格答卷。</a:t>
            </a:r>
          </a:p>
        </p:txBody>
      </p:sp>
      <p:pic>
        <p:nvPicPr>
          <p:cNvPr id="3" name="图片 2">
            <a:extLst>
              <a:ext uri="{FF2B5EF4-FFF2-40B4-BE49-F238E27FC236}">
                <a16:creationId xmlns:a16="http://schemas.microsoft.com/office/drawing/2014/main" id="{26044B34-519E-4059-BF9D-A7C430284EF5}"/>
              </a:ext>
            </a:extLst>
          </p:cNvPr>
          <p:cNvPicPr>
            <a:picLocks noChangeAspect="1"/>
          </p:cNvPicPr>
          <p:nvPr/>
        </p:nvPicPr>
        <p:blipFill>
          <a:blip r:embed="rId4"/>
          <a:stretch>
            <a:fillRect/>
          </a:stretch>
        </p:blipFill>
        <p:spPr>
          <a:xfrm>
            <a:off x="7744292" y="1664897"/>
            <a:ext cx="4013511" cy="2671493"/>
          </a:xfrm>
          <a:prstGeom prst="rect">
            <a:avLst/>
          </a:prstGeom>
        </p:spPr>
      </p:pic>
    </p:spTree>
    <p:extLst>
      <p:ext uri="{BB962C8B-B14F-4D97-AF65-F5344CB8AC3E}">
        <p14:creationId xmlns:p14="http://schemas.microsoft.com/office/powerpoint/2010/main" val="4125176342"/>
      </p:ext>
    </p:extLst>
  </p:cSld>
  <p:clrMapOvr>
    <a:masterClrMapping/>
  </p:clrMapOvr>
  <p:transition spd="slow" advTm="3000">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7CFD0C0-41CB-4BD0-A9A4-5233DBD77435}"/>
              </a:ext>
            </a:extLst>
          </p:cNvPr>
          <p:cNvSpPr txBox="1"/>
          <p:nvPr/>
        </p:nvSpPr>
        <p:spPr>
          <a:xfrm>
            <a:off x="1559168" y="2285023"/>
            <a:ext cx="9073661" cy="2620461"/>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3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习近平抵达香港 出席庆祝香港回归祖国</a:t>
            </a:r>
            <a:r>
              <a:rPr kumimoji="0" lang="en-US" altLang="zh-CN" sz="3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25</a:t>
            </a:r>
            <a:r>
              <a:rPr kumimoji="0" lang="zh-CN" altLang="en-US" sz="3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周年大会暨香港特别行政区第六届政府就职典礼并对香港进行视察</a:t>
            </a:r>
            <a:r>
              <a:rPr lang="zh-CN" altLang="en-US" sz="3800" b="1" dirty="0">
                <a:ln w="15875">
                  <a:noFill/>
                </a:ln>
                <a:blipFill dpi="0" rotWithShape="1">
                  <a:blip r:embed="rId4"/>
                  <a:srcRect/>
                  <a:stretch>
                    <a:fillRect/>
                  </a:stretch>
                </a:blipFill>
                <a:latin typeface="微软雅黑"/>
                <a:ea typeface="微软雅黑"/>
              </a:rPr>
              <a:t>（集体学习）</a:t>
            </a:r>
            <a:endParaRPr kumimoji="0" lang="en-US" altLang="zh-CN" sz="3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92680E3B-F24F-4D57-A52D-79E078CD54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419" y="-92237"/>
            <a:ext cx="3085162" cy="2643758"/>
          </a:xfrm>
          <a:prstGeom prst="rect">
            <a:avLst/>
          </a:prstGeom>
        </p:spPr>
      </p:pic>
      <p:sp>
        <p:nvSpPr>
          <p:cNvPr id="14" name="文本框 13">
            <a:extLst>
              <a:ext uri="{FF2B5EF4-FFF2-40B4-BE49-F238E27FC236}">
                <a16:creationId xmlns:a16="http://schemas.microsoft.com/office/drawing/2014/main" id="{66D16A0D-F3FC-4EBB-A794-0D0F6164FAA9}"/>
              </a:ext>
            </a:extLst>
          </p:cNvPr>
          <p:cNvSpPr txBox="1"/>
          <p:nvPr/>
        </p:nvSpPr>
        <p:spPr>
          <a:xfrm>
            <a:off x="4749799" y="5331111"/>
            <a:ext cx="26924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主讲人：邢益铭</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1352368"/>
      </p:ext>
    </p:extLst>
  </p:cSld>
  <p:clrMapOvr>
    <a:masterClrMapping/>
  </p:clrMapOvr>
  <p:transition spd="slow" advTm="650">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E1E3C22-CA09-48F5-9FC2-8BE5364EAD59}"/>
              </a:ext>
            </a:extLst>
          </p:cNvPr>
          <p:cNvSpPr txBox="1"/>
          <p:nvPr/>
        </p:nvSpPr>
        <p:spPr>
          <a:xfrm>
            <a:off x="4606507" y="1141590"/>
            <a:ext cx="2978987" cy="646331"/>
          </a:xfrm>
          <a:prstGeom prst="rect">
            <a:avLst/>
          </a:prstGeom>
          <a:noFill/>
        </p:spPr>
        <p:txBody>
          <a:bodyPr wrap="square">
            <a:spAutoFit/>
          </a:bodyPr>
          <a:lstStyle/>
          <a:p>
            <a:r>
              <a:rPr lang="zh-CN" altLang="en-US" sz="3600" b="1" dirty="0">
                <a:ln w="15875">
                  <a:noFill/>
                </a:ln>
                <a:blipFill dpi="0" rotWithShape="1">
                  <a:blip r:embed="rId4"/>
                  <a:srcRect/>
                  <a:stretch>
                    <a:fillRect/>
                  </a:stretch>
                </a:blipFill>
                <a:latin typeface="微软雅黑"/>
                <a:ea typeface="微软雅黑"/>
                <a:cs typeface="八大山人 V2007" panose="02000600000000000000" pitchFamily="2" charset="-122"/>
              </a:rPr>
              <a:t>理论学习目录</a:t>
            </a:r>
            <a:endParaRPr lang="zh-CN" altLang="en-US" sz="3600" dirty="0"/>
          </a:p>
        </p:txBody>
      </p:sp>
      <p:sp>
        <p:nvSpPr>
          <p:cNvPr id="7" name="文本框 6">
            <a:extLst>
              <a:ext uri="{FF2B5EF4-FFF2-40B4-BE49-F238E27FC236}">
                <a16:creationId xmlns:a16="http://schemas.microsoft.com/office/drawing/2014/main" id="{0F1118DF-C7AE-404D-8BE2-88D81B77C280}"/>
              </a:ext>
            </a:extLst>
          </p:cNvPr>
          <p:cNvSpPr txBox="1"/>
          <p:nvPr/>
        </p:nvSpPr>
        <p:spPr>
          <a:xfrm>
            <a:off x="1057051" y="1642037"/>
            <a:ext cx="10717607" cy="5567037"/>
          </a:xfrm>
          <a:prstGeom prst="rect">
            <a:avLst/>
          </a:prstGeom>
          <a:noFill/>
        </p:spPr>
        <p:txBody>
          <a:bodyPr wrap="square">
            <a:spAutoFit/>
          </a:bodyPr>
          <a:lstStyle/>
          <a:p>
            <a:pPr marL="285750" indent="-285750">
              <a:lnSpc>
                <a:spcPct val="150000"/>
              </a:lnSpc>
              <a:buSzPct val="107000"/>
              <a:buFont typeface="Wingdings" panose="05000000000000000000" pitchFamily="2" charset="2"/>
              <a:buChar char="Ø"/>
            </a:pP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1.</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学习</a:t>
            </a: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习近平在金砖国家工商论坛开幕式上的主旨演讲</a:t>
            </a: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a:t>
            </a:r>
          </a:p>
          <a:p>
            <a:pPr marL="285750" indent="-285750">
              <a:lnSpc>
                <a:spcPct val="150000"/>
              </a:lnSpc>
              <a:buSzPct val="107000"/>
              <a:buFont typeface="Wingdings" panose="05000000000000000000" pitchFamily="2" charset="2"/>
              <a:buChar char="Ø"/>
            </a:pP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2.</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学习</a:t>
            </a: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习近平回信勉励陆军步兵学院</a:t>
            </a: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2022</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届全体学员中的重要精神</a:t>
            </a: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a:t>
            </a:r>
          </a:p>
          <a:p>
            <a:pPr marL="285750" indent="-285750">
              <a:lnSpc>
                <a:spcPct val="150000"/>
              </a:lnSpc>
              <a:buSzPct val="107000"/>
              <a:buFont typeface="Wingdings" panose="05000000000000000000" pitchFamily="2" charset="2"/>
              <a:buChar char="Ø"/>
            </a:pP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3.</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学习</a:t>
            </a: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a:t>
            </a:r>
            <a:r>
              <a:rPr lang="zh-CN" altLang="en-US" sz="2400" b="1" dirty="0">
                <a:ln w="15875">
                  <a:noFill/>
                </a:ln>
                <a:blipFill dpi="0" rotWithShape="1">
                  <a:blip r:embed="rId4"/>
                  <a:srcRect/>
                  <a:stretch>
                    <a:fillRect/>
                  </a:stretch>
                </a:blipFill>
                <a:latin typeface="微软雅黑"/>
                <a:ea typeface="微软雅黑"/>
                <a:cs typeface="八大山人 V2007" panose="02000600000000000000" pitchFamily="2" charset="-122"/>
              </a:rPr>
              <a:t>关于重申会风会纪有关要求的通知</a:t>
            </a:r>
            <a:r>
              <a:rPr lang="en-US" altLang="zh-CN" sz="2400" b="1" dirty="0">
                <a:ln w="15875">
                  <a:noFill/>
                </a:ln>
                <a:blipFill dpi="0" rotWithShape="1">
                  <a:blip r:embed="rId4"/>
                  <a:srcRect/>
                  <a:stretch>
                    <a:fillRect/>
                  </a:stretch>
                </a:blipFill>
                <a:latin typeface="微软雅黑"/>
                <a:ea typeface="微软雅黑"/>
                <a:cs typeface="八大山人 V2007" panose="02000600000000000000" pitchFamily="2" charset="-122"/>
              </a:rPr>
              <a:t>》</a:t>
            </a:r>
          </a:p>
          <a:p>
            <a:pPr marL="285750" indent="-285750">
              <a:lnSpc>
                <a:spcPct val="150000"/>
              </a:lnSpc>
              <a:buSzPct val="107000"/>
              <a:buFont typeface="Wingdings" panose="05000000000000000000" pitchFamily="2" charset="2"/>
              <a:buChar char="Ø"/>
            </a:pPr>
            <a:r>
              <a:rPr lang="en-US" altLang="zh-CN" sz="2400" b="1" dirty="0">
                <a:ln w="15875">
                  <a:noFill/>
                </a:ln>
                <a:blipFill dpi="0" rotWithShape="1">
                  <a:blip r:embed="rId4"/>
                  <a:srcRect/>
                  <a:stretch>
                    <a:fillRect/>
                  </a:stretch>
                </a:blipFill>
                <a:latin typeface="微软雅黑"/>
                <a:ea typeface="微软雅黑"/>
              </a:rPr>
              <a:t>4.</a:t>
            </a:r>
            <a:r>
              <a:rPr lang="zh-CN" altLang="en-US" sz="2400" b="1" dirty="0">
                <a:ln w="15875">
                  <a:noFill/>
                </a:ln>
                <a:blipFill dpi="0" rotWithShape="1">
                  <a:blip r:embed="rId4"/>
                  <a:srcRect/>
                  <a:stretch>
                    <a:fillRect/>
                  </a:stretch>
                </a:blipFill>
                <a:latin typeface="微软雅黑"/>
                <a:ea typeface="微软雅黑"/>
              </a:rPr>
              <a:t>学习</a:t>
            </a:r>
            <a:r>
              <a:rPr lang="en-US" altLang="zh-CN" sz="2400" b="1" dirty="0">
                <a:ln w="15875">
                  <a:noFill/>
                </a:ln>
                <a:blipFill dpi="0" rotWithShape="1">
                  <a:blip r:embed="rId4"/>
                  <a:srcRect/>
                  <a:stretch>
                    <a:fillRect/>
                  </a:stretch>
                </a:blipFill>
                <a:latin typeface="微软雅黑"/>
                <a:ea typeface="微软雅黑"/>
              </a:rPr>
              <a:t>《</a:t>
            </a:r>
            <a:r>
              <a:rPr lang="zh-CN" altLang="en-US" sz="2400" b="1" dirty="0">
                <a:ln w="15875">
                  <a:noFill/>
                </a:ln>
                <a:blipFill dpi="0" rotWithShape="1">
                  <a:blip r:embed="rId4"/>
                  <a:srcRect/>
                  <a:stretch>
                    <a:fillRect/>
                  </a:stretch>
                </a:blipFill>
                <a:latin typeface="微软雅黑"/>
                <a:ea typeface="微软雅黑"/>
              </a:rPr>
              <a:t>习近平在四川考察时的重要讲话精神</a:t>
            </a:r>
            <a:r>
              <a:rPr lang="en-US" altLang="zh-CN" sz="2400" b="1" dirty="0">
                <a:ln w="15875">
                  <a:noFill/>
                </a:ln>
                <a:blipFill dpi="0" rotWithShape="1">
                  <a:blip r:embed="rId4"/>
                  <a:srcRect/>
                  <a:stretch>
                    <a:fillRect/>
                  </a:stretch>
                </a:blipFill>
                <a:latin typeface="微软雅黑"/>
                <a:ea typeface="微软雅黑"/>
              </a:rPr>
              <a:t>》</a:t>
            </a:r>
          </a:p>
          <a:p>
            <a:pPr marL="285750" indent="-285750">
              <a:lnSpc>
                <a:spcPct val="150000"/>
              </a:lnSpc>
              <a:buSzPct val="107000"/>
              <a:buFont typeface="Wingdings" panose="05000000000000000000" pitchFamily="2" charset="2"/>
              <a:buChar char="Ø"/>
            </a:pPr>
            <a:r>
              <a:rPr lang="en-US" altLang="zh-CN" sz="2400" b="1" dirty="0">
                <a:ln w="15875">
                  <a:noFill/>
                </a:ln>
                <a:blipFill dpi="0" rotWithShape="1">
                  <a:blip r:embed="rId4"/>
                  <a:srcRect/>
                  <a:stretch>
                    <a:fillRect/>
                  </a:stretch>
                </a:blipFill>
                <a:latin typeface="微软雅黑"/>
                <a:ea typeface="微软雅黑"/>
              </a:rPr>
              <a:t>5.</a:t>
            </a:r>
            <a:r>
              <a:rPr lang="zh-CN" altLang="en-US" sz="2400" b="1" dirty="0">
                <a:ln w="15875">
                  <a:noFill/>
                </a:ln>
                <a:blipFill dpi="0" rotWithShape="1">
                  <a:blip r:embed="rId4"/>
                  <a:srcRect/>
                  <a:stretch>
                    <a:fillRect/>
                  </a:stretch>
                </a:blipFill>
                <a:latin typeface="微软雅黑"/>
                <a:ea typeface="微软雅黑"/>
              </a:rPr>
              <a:t>学习</a:t>
            </a:r>
            <a:r>
              <a:rPr lang="en-US" altLang="zh-CN" sz="2400" b="1" dirty="0">
                <a:ln w="15875">
                  <a:noFill/>
                </a:ln>
                <a:blipFill dpi="0" rotWithShape="1">
                  <a:blip r:embed="rId4"/>
                  <a:srcRect/>
                  <a:stretch>
                    <a:fillRect/>
                  </a:stretch>
                </a:blipFill>
                <a:latin typeface="微软雅黑"/>
                <a:ea typeface="微软雅黑"/>
              </a:rPr>
              <a:t>《</a:t>
            </a:r>
            <a:r>
              <a:rPr lang="zh-CN" altLang="en-US" sz="2400" b="1" dirty="0">
                <a:ln w="15875">
                  <a:noFill/>
                </a:ln>
                <a:blipFill dpi="0" rotWithShape="1">
                  <a:blip r:embed="rId4"/>
                  <a:srcRect/>
                  <a:stretch>
                    <a:fillRect/>
                  </a:stretch>
                </a:blipFill>
                <a:latin typeface="微软雅黑"/>
                <a:ea typeface="微软雅黑"/>
              </a:rPr>
              <a:t>习近平在湖北武汉考察时的重要讲话精神</a:t>
            </a:r>
            <a:r>
              <a:rPr lang="en-US" altLang="zh-CN" sz="2400" b="1" dirty="0">
                <a:ln w="15875">
                  <a:noFill/>
                </a:ln>
                <a:blipFill dpi="0" rotWithShape="1">
                  <a:blip r:embed="rId4"/>
                  <a:srcRect/>
                  <a:stretch>
                    <a:fillRect/>
                  </a:stretch>
                </a:blipFill>
                <a:latin typeface="微软雅黑"/>
                <a:ea typeface="微软雅黑"/>
              </a:rPr>
              <a:t>》</a:t>
            </a:r>
          </a:p>
          <a:p>
            <a:pPr marL="285750" indent="-285750">
              <a:lnSpc>
                <a:spcPct val="150000"/>
              </a:lnSpc>
              <a:buSzPct val="107000"/>
              <a:buFont typeface="Wingdings" panose="05000000000000000000" pitchFamily="2" charset="2"/>
              <a:buChar char="Ø"/>
            </a:pPr>
            <a:r>
              <a:rPr lang="en-US" altLang="zh-CN" sz="2400" b="1" dirty="0">
                <a:ln w="15875">
                  <a:noFill/>
                </a:ln>
                <a:blipFill dpi="0" rotWithShape="1">
                  <a:blip r:embed="rId4"/>
                  <a:srcRect/>
                  <a:stretch>
                    <a:fillRect/>
                  </a:stretch>
                </a:blipFill>
                <a:latin typeface="微软雅黑"/>
                <a:ea typeface="微软雅黑"/>
              </a:rPr>
              <a:t>6.</a:t>
            </a:r>
            <a:r>
              <a:rPr lang="zh-CN" altLang="en-US" sz="2400" b="1" dirty="0">
                <a:ln w="15875">
                  <a:noFill/>
                </a:ln>
                <a:blipFill dpi="0" rotWithShape="1">
                  <a:blip r:embed="rId4"/>
                  <a:srcRect/>
                  <a:stretch>
                    <a:fillRect/>
                  </a:stretch>
                </a:blipFill>
                <a:latin typeface="微软雅黑"/>
                <a:ea typeface="微软雅黑"/>
              </a:rPr>
              <a:t>学习</a:t>
            </a:r>
            <a:r>
              <a:rPr lang="en-US" altLang="zh-CN" sz="2400" b="1" dirty="0">
                <a:ln w="15875">
                  <a:noFill/>
                </a:ln>
                <a:blipFill dpi="0" rotWithShape="1">
                  <a:blip r:embed="rId4"/>
                  <a:srcRect/>
                  <a:stretch>
                    <a:fillRect/>
                  </a:stretch>
                </a:blipFill>
                <a:latin typeface="微软雅黑"/>
                <a:ea typeface="微软雅黑"/>
              </a:rPr>
              <a:t>《</a:t>
            </a:r>
            <a:r>
              <a:rPr lang="zh-CN" altLang="en-US" sz="2400" b="1" dirty="0">
                <a:ln w="15875">
                  <a:noFill/>
                </a:ln>
                <a:blipFill dpi="0" rotWithShape="1">
                  <a:blip r:embed="rId4"/>
                  <a:srcRect/>
                  <a:stretch>
                    <a:fillRect/>
                  </a:stretch>
                </a:blipFill>
                <a:latin typeface="微软雅黑"/>
                <a:ea typeface="微软雅黑"/>
              </a:rPr>
              <a:t>习近平抵达香港 出席庆祝香港回归祖国</a:t>
            </a:r>
            <a:r>
              <a:rPr lang="en-US" altLang="zh-CN" sz="2400" b="1" dirty="0">
                <a:ln w="15875">
                  <a:noFill/>
                </a:ln>
                <a:blipFill dpi="0" rotWithShape="1">
                  <a:blip r:embed="rId4"/>
                  <a:srcRect/>
                  <a:stretch>
                    <a:fillRect/>
                  </a:stretch>
                </a:blipFill>
                <a:latin typeface="微软雅黑"/>
                <a:ea typeface="微软雅黑"/>
              </a:rPr>
              <a:t>25</a:t>
            </a:r>
            <a:r>
              <a:rPr lang="zh-CN" altLang="en-US" sz="2400" b="1" dirty="0">
                <a:ln w="15875">
                  <a:noFill/>
                </a:ln>
                <a:blipFill dpi="0" rotWithShape="1">
                  <a:blip r:embed="rId4"/>
                  <a:srcRect/>
                  <a:stretch>
                    <a:fillRect/>
                  </a:stretch>
                </a:blipFill>
                <a:latin typeface="微软雅黑"/>
                <a:ea typeface="微软雅黑"/>
              </a:rPr>
              <a:t>周年大会暨香港特别行政区第六届政府就职典礼并对香港进行视察</a:t>
            </a:r>
            <a:r>
              <a:rPr lang="en-US" altLang="zh-CN" sz="2400" b="1" dirty="0">
                <a:ln w="15875">
                  <a:noFill/>
                </a:ln>
                <a:blipFill dpi="0" rotWithShape="1">
                  <a:blip r:embed="rId4"/>
                  <a:srcRect/>
                  <a:stretch>
                    <a:fillRect/>
                  </a:stretch>
                </a:blipFill>
                <a:latin typeface="微软雅黑"/>
                <a:ea typeface="微软雅黑"/>
              </a:rPr>
              <a:t>》</a:t>
            </a:r>
          </a:p>
          <a:p>
            <a:pPr marL="285750" indent="-285750">
              <a:lnSpc>
                <a:spcPct val="150000"/>
              </a:lnSpc>
              <a:buSzPct val="107000"/>
              <a:buFont typeface="Wingdings" panose="05000000000000000000" pitchFamily="2" charset="2"/>
              <a:buChar char="Ø"/>
            </a:pPr>
            <a:r>
              <a:rPr lang="en-US" altLang="zh-CN" sz="2400" b="1" dirty="0">
                <a:ln w="15875">
                  <a:noFill/>
                </a:ln>
                <a:blipFill dpi="0" rotWithShape="1">
                  <a:blip r:embed="rId4"/>
                  <a:srcRect/>
                  <a:stretch>
                    <a:fillRect/>
                  </a:stretch>
                </a:blipFill>
                <a:latin typeface="微软雅黑"/>
                <a:ea typeface="微软雅黑"/>
              </a:rPr>
              <a:t>7.</a:t>
            </a:r>
            <a:r>
              <a:rPr lang="zh-CN" altLang="en-US" sz="2400" b="1" dirty="0">
                <a:ln w="15875">
                  <a:noFill/>
                </a:ln>
                <a:blipFill dpi="0" rotWithShape="1">
                  <a:blip r:embed="rId4"/>
                  <a:srcRect/>
                  <a:stretch>
                    <a:fillRect/>
                  </a:stretch>
                </a:blipFill>
                <a:latin typeface="微软雅黑"/>
                <a:ea typeface="微软雅黑"/>
              </a:rPr>
              <a:t>学习</a:t>
            </a:r>
            <a:r>
              <a:rPr lang="en-US" altLang="zh-CN" sz="2400" b="1" dirty="0">
                <a:ln w="15875">
                  <a:noFill/>
                </a:ln>
                <a:blipFill dpi="0" rotWithShape="1">
                  <a:blip r:embed="rId4"/>
                  <a:srcRect/>
                  <a:stretch>
                    <a:fillRect/>
                  </a:stretch>
                </a:blipFill>
                <a:latin typeface="微软雅黑"/>
                <a:ea typeface="微软雅黑"/>
              </a:rPr>
              <a:t>《</a:t>
            </a:r>
            <a:r>
              <a:rPr lang="zh-CN" altLang="en-US" sz="2400" b="1" dirty="0">
                <a:ln w="15875">
                  <a:noFill/>
                </a:ln>
                <a:blipFill dpi="0" rotWithShape="1">
                  <a:blip r:embed="rId4"/>
                  <a:srcRect/>
                  <a:stretch>
                    <a:fillRect/>
                  </a:stretch>
                </a:blipFill>
                <a:latin typeface="微软雅黑"/>
                <a:ea typeface="微软雅黑"/>
              </a:rPr>
              <a:t>习近平给种粮大户的回信</a:t>
            </a:r>
            <a:r>
              <a:rPr kumimoji="0" lang="en-US" altLang="zh-CN" sz="24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a:t>
            </a:r>
            <a:endParaRPr kumimoji="0" lang="zh-CN" altLang="en-US" sz="24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endParaRPr>
          </a:p>
          <a:p>
            <a:pPr marL="285750" indent="-285750">
              <a:lnSpc>
                <a:spcPct val="150000"/>
              </a:lnSpc>
              <a:buSzPct val="107000"/>
              <a:buFont typeface="Wingdings" panose="05000000000000000000" pitchFamily="2" charset="2"/>
              <a:buChar char="Ø"/>
            </a:pPr>
            <a:endParaRPr lang="en-US" altLang="zh-CN" sz="2400" b="1" dirty="0">
              <a:ln w="15875">
                <a:noFill/>
              </a:ln>
              <a:blipFill dpi="0" rotWithShape="1">
                <a:blip r:embed="rId4"/>
                <a:srcRect/>
                <a:stretch>
                  <a:fillRect/>
                </a:stretch>
              </a:blipFill>
              <a:latin typeface="微软雅黑"/>
              <a:ea typeface="微软雅黑"/>
            </a:endParaRPr>
          </a:p>
          <a:p>
            <a:pPr marL="285750" indent="-285750">
              <a:lnSpc>
                <a:spcPct val="150000"/>
              </a:lnSpc>
              <a:buSzPct val="107000"/>
              <a:buFont typeface="Wingdings" panose="05000000000000000000" pitchFamily="2" charset="2"/>
              <a:buChar char="Ø"/>
            </a:pPr>
            <a:endParaRPr lang="zh-CN" altLang="en-US" sz="2400" b="1" dirty="0">
              <a:ln w="15875">
                <a:noFill/>
              </a:ln>
              <a:blipFill dpi="0" rotWithShape="1">
                <a:blip r:embed="rId4"/>
                <a:srcRect/>
                <a:stretch>
                  <a:fillRect/>
                </a:stretch>
              </a:blipFill>
              <a:latin typeface="微软雅黑"/>
              <a:ea typeface="微软雅黑"/>
            </a:endParaRPr>
          </a:p>
        </p:txBody>
      </p:sp>
      <p:grpSp>
        <p:nvGrpSpPr>
          <p:cNvPr id="11" name="组合 10">
            <a:extLst>
              <a:ext uri="{FF2B5EF4-FFF2-40B4-BE49-F238E27FC236}">
                <a16:creationId xmlns:a16="http://schemas.microsoft.com/office/drawing/2014/main" id="{0CC4300A-3F6A-4D0D-BD53-A63A5DFF72C8}"/>
              </a:ext>
            </a:extLst>
          </p:cNvPr>
          <p:cNvGrpSpPr/>
          <p:nvPr/>
        </p:nvGrpSpPr>
        <p:grpSpPr>
          <a:xfrm>
            <a:off x="4246774" y="220397"/>
            <a:ext cx="3698453" cy="751387"/>
            <a:chOff x="4055739" y="2198599"/>
            <a:chExt cx="3698453" cy="751387"/>
          </a:xfrm>
        </p:grpSpPr>
        <p:sp>
          <p:nvSpPr>
            <p:cNvPr id="12" name="圆角矩形 8">
              <a:extLst>
                <a:ext uri="{FF2B5EF4-FFF2-40B4-BE49-F238E27FC236}">
                  <a16:creationId xmlns:a16="http://schemas.microsoft.com/office/drawing/2014/main" id="{0DA1CF00-7EF5-4609-87D7-8FE6061BF24B}"/>
                </a:ext>
              </a:extLst>
            </p:cNvPr>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17">
              <a:extLst>
                <a:ext uri="{FF2B5EF4-FFF2-40B4-BE49-F238E27FC236}">
                  <a16:creationId xmlns:a16="http://schemas.microsoft.com/office/drawing/2014/main" id="{74066321-AA87-4DAC-92EB-5E25CCEB2671}"/>
                </a:ext>
              </a:extLst>
            </p:cNvPr>
            <p:cNvSpPr txBox="1">
              <a:spLocks noChangeArrowheads="1"/>
            </p:cNvSpPr>
            <p:nvPr/>
          </p:nvSpPr>
          <p:spPr bwMode="auto">
            <a:xfrm>
              <a:off x="4386285" y="2233185"/>
              <a:ext cx="3037359"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cs typeface="+mn-ea"/>
                  <a:sym typeface="+mn-lt"/>
                </a:rPr>
                <a:t>会议安排一</a:t>
              </a:r>
            </a:p>
          </p:txBody>
        </p:sp>
      </p:grpSp>
    </p:spTree>
    <p:extLst>
      <p:ext uri="{BB962C8B-B14F-4D97-AF65-F5344CB8AC3E}">
        <p14:creationId xmlns:p14="http://schemas.microsoft.com/office/powerpoint/2010/main" val="2219301334"/>
      </p:ext>
    </p:extLst>
  </p:cSld>
  <p:clrMapOvr>
    <a:masterClrMapping/>
  </p:clrMapOvr>
  <p:transition spd="slow" advTm="6823">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8" name="矩形 7"/>
          <p:cNvSpPr/>
          <p:nvPr/>
        </p:nvSpPr>
        <p:spPr>
          <a:xfrm>
            <a:off x="7670799" y="5079765"/>
            <a:ext cx="4040717" cy="1461948"/>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13325" y="1544054"/>
            <a:ext cx="7095207" cy="4083024"/>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313326" y="1528673"/>
            <a:ext cx="7001874" cy="3905043"/>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今年</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日，是香港回归祖国</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25</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周年庆典日。</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日，习近平主席抵达香港，密集出席多场活动，其中包括赴香港科学园考察。</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日，香港会展中心。习主席出席庆祝香港回归祖国</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25</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周年大会暨香港特别行政区第六届政府就职典礼，并发表重要讲话，为关键时期的香港发展指引方向。</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7670798" y="5079764"/>
            <a:ext cx="4040717" cy="147732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a:t>
            </a: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月</a:t>
            </a:r>
            <a:r>
              <a:rPr kumimoji="0" lang="en-US" altLang="zh-CN"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日上午，庆祝香港回归祖国</a:t>
            </a:r>
            <a:r>
              <a:rPr kumimoji="0" lang="en-US" altLang="zh-CN"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25</a:t>
            </a: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周年大会暨香港特别行政区第六届政府就职典礼在香港会展中心隆重举行。中共中央总书记、国家主席、中央军委主席习近平出席并发表重要讲话。</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6" name="Picture 2" descr="https://www.ccps.gov.cn/xtt/202207/W020220702327270891798.jpg">
            <a:extLst>
              <a:ext uri="{FF2B5EF4-FFF2-40B4-BE49-F238E27FC236}">
                <a16:creationId xmlns:a16="http://schemas.microsoft.com/office/drawing/2014/main" id="{224AA9A8-6B42-4402-90D1-6E24164F9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533" y="1694928"/>
            <a:ext cx="4565248" cy="3267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212">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8" name="矩形 7"/>
          <p:cNvSpPr/>
          <p:nvPr/>
        </p:nvSpPr>
        <p:spPr>
          <a:xfrm>
            <a:off x="7652086" y="4462030"/>
            <a:ext cx="4081648" cy="369332"/>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13325" y="1544054"/>
            <a:ext cx="6972197" cy="3905043"/>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313326" y="1528673"/>
            <a:ext cx="6928177" cy="3905043"/>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日下午</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分左右，习近平抵达香港。</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1997</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年香港回归祖国以来，逢五、逢十年份都会举行庆祝大会暨新一届特区政府就职典礼。五年前，香港回归祖国</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周年时，习主席就曾专程来到香港。</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与五年前乘专机抵港不同的是，这一次习主席是乘坐专列来的。</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7652086" y="4451700"/>
            <a:ext cx="4249244"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站台上迎接习近平主席一行的欢迎人群</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098" name="Picture 2" descr="https://pics5.baidu.com/feed/d1a20cf431adcbefaaacdb0cd968bcd7a2cc9f76.jpeg?token=5b3f265d33e428dbb1a85be9b7e458ec">
            <a:extLst>
              <a:ext uri="{FF2B5EF4-FFF2-40B4-BE49-F238E27FC236}">
                <a16:creationId xmlns:a16="http://schemas.microsoft.com/office/drawing/2014/main" id="{BF632C27-31B7-4E13-94BF-5FAF580B8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8509" y="1857339"/>
            <a:ext cx="4496398" cy="252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99005"/>
      </p:ext>
    </p:extLst>
  </p:cSld>
  <p:clrMapOvr>
    <a:masterClrMapping/>
  </p:clrMapOvr>
  <p:transition spd="slow" advTm="212">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8" name="矩形 7"/>
          <p:cNvSpPr/>
          <p:nvPr/>
        </p:nvSpPr>
        <p:spPr>
          <a:xfrm>
            <a:off x="8048070" y="4702495"/>
            <a:ext cx="3660088" cy="369331"/>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13325" y="1544054"/>
            <a:ext cx="7095207" cy="4083024"/>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313326" y="1528673"/>
            <a:ext cx="7001874" cy="3905043"/>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简短讲话，蕴含多层内涵。</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在香港西九龙站举行的欢迎仪式上，习近平主席发表了此次香港之行的首次讲话，通过电视直播传递到了千家万户。</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五年前，习主席在机场发表讲话时，谈到那次到香港主要有三个目的，一是表达祝福，二是体现支持，三是谋划未来。</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8048068" y="4702494"/>
            <a:ext cx="3660089"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习近平主席在这里发表了抵港讲话</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50" name="Picture 2" descr="https://pics1.baidu.com/feed/c75c10385343fbf226475cffdeb9588a67388fd1.jpeg?token=19ddeddc3e3fd47e74eb11781cfbc930">
            <a:extLst>
              <a:ext uri="{FF2B5EF4-FFF2-40B4-BE49-F238E27FC236}">
                <a16:creationId xmlns:a16="http://schemas.microsoft.com/office/drawing/2014/main" id="{242F3DB8-BF8B-41CC-9662-89E9EC79A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6560" y="2014828"/>
            <a:ext cx="4608235" cy="259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63566"/>
      </p:ext>
    </p:extLst>
  </p:cSld>
  <p:clrMapOvr>
    <a:masterClrMapping/>
  </p:clrMapOvr>
  <p:transition spd="slow" advTm="212">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5" name="矩形 4"/>
          <p:cNvSpPr/>
          <p:nvPr/>
        </p:nvSpPr>
        <p:spPr>
          <a:xfrm>
            <a:off x="491074" y="1937823"/>
            <a:ext cx="7137451" cy="3238961"/>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491076" y="1907171"/>
            <a:ext cx="7092689" cy="3269613"/>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在今年的讲话中，习主席鲜明表达了三个层面的心声。</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一是祝贺。</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日是香港回归祖国</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25</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周年庆典日，全国各族人民将和香港同胞一道庆祝这件喜事。他说，“我向香港同胞致以热烈祝贺和美好祝愿。”</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香港同胞一直积极参与国家改革开放和现代化建设，作出了重大贡献。对此，中央政府和全国人民从未忘记。在香港疫情仍然波动的情况下，习主席亲临香港，就是最真诚的道贺。</a:t>
            </a:r>
          </a:p>
        </p:txBody>
      </p:sp>
      <p:sp>
        <p:nvSpPr>
          <p:cNvPr id="9" name="矩形 8">
            <a:extLst>
              <a:ext uri="{FF2B5EF4-FFF2-40B4-BE49-F238E27FC236}">
                <a16:creationId xmlns:a16="http://schemas.microsoft.com/office/drawing/2014/main" id="{E4BF964F-F93F-427B-A0A4-9F5448F69D57}"/>
              </a:ext>
            </a:extLst>
          </p:cNvPr>
          <p:cNvSpPr/>
          <p:nvPr/>
        </p:nvSpPr>
        <p:spPr>
          <a:xfrm>
            <a:off x="9174389" y="4807453"/>
            <a:ext cx="1529847" cy="369331"/>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矩形 9">
            <a:extLst>
              <a:ext uri="{FF2B5EF4-FFF2-40B4-BE49-F238E27FC236}">
                <a16:creationId xmlns:a16="http://schemas.microsoft.com/office/drawing/2014/main" id="{49F7B92F-AFCA-4FE3-AAEC-FD5E170C4B7A}"/>
              </a:ext>
            </a:extLst>
          </p:cNvPr>
          <p:cNvSpPr/>
          <p:nvPr/>
        </p:nvSpPr>
        <p:spPr>
          <a:xfrm>
            <a:off x="9174389" y="4807452"/>
            <a:ext cx="1747256"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欢迎仪式现场</a:t>
            </a:r>
          </a:p>
        </p:txBody>
      </p:sp>
      <p:pic>
        <p:nvPicPr>
          <p:cNvPr id="11" name="Picture 2" descr="https://pics6.baidu.com/feed/9f510fb30f2442a7d39710b5a5843f41d0130252.jpeg?token=8e528bc574b97e55c3a515dd48fb30d2">
            <a:extLst>
              <a:ext uri="{FF2B5EF4-FFF2-40B4-BE49-F238E27FC236}">
                <a16:creationId xmlns:a16="http://schemas.microsoft.com/office/drawing/2014/main" id="{5A127C1A-7807-4F36-B9CD-E86EA5CA6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6073" y="2328713"/>
            <a:ext cx="4248660" cy="2389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039799"/>
      </p:ext>
    </p:extLst>
  </p:cSld>
  <p:clrMapOvr>
    <a:masterClrMapping/>
  </p:clrMapOvr>
  <mc:AlternateContent xmlns:mc="http://schemas.openxmlformats.org/markup-compatibility/2006" xmlns:p14="http://schemas.microsoft.com/office/powerpoint/2010/main">
    <mc:Choice Requires="p14">
      <p:transition spd="slow" p14:dur="1500" advTm="212">
        <p:split orient="vert"/>
      </p:transition>
    </mc:Choice>
    <mc:Fallback xmlns="">
      <p:transition spd="slow" advTm="212">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8" name="矩形 7"/>
          <p:cNvSpPr/>
          <p:nvPr/>
        </p:nvSpPr>
        <p:spPr>
          <a:xfrm>
            <a:off x="9238333" y="6152566"/>
            <a:ext cx="1529847" cy="369331"/>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174139" y="1464221"/>
            <a:ext cx="7481456" cy="5116271"/>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302028" y="1464222"/>
            <a:ext cx="7353567" cy="5116272"/>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在今年的讲话中，习主席鲜明表达了三个层面的心声。</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二是挂念。</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习主席说：“我一直关注着香港，挂念着香港，我的心和中央政府的心始终同香港同胞在一起。”</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五年前的欢迎仪式上，他也曾说过，“香港发展一直牵动着我的心。”如今，这一份深深的挂念，又增添了特殊的含义。香港过去五年是极不平凡的五年。香港一度面临回归祖国以来最为严峻的局面。关键时刻、紧要关头，党中央果断决策，推动香港局势实现由乱到治的重大转折。</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在欢迎仪式上，习主席说，过去一个时期，香港经受一次次严峻考验，战胜一个个风险挑战，历经风雨后，香港浴火重生，展现出蓬勃的生机。</a:t>
            </a:r>
          </a:p>
        </p:txBody>
      </p:sp>
      <p:sp>
        <p:nvSpPr>
          <p:cNvPr id="4" name="矩形 3"/>
          <p:cNvSpPr/>
          <p:nvPr/>
        </p:nvSpPr>
        <p:spPr>
          <a:xfrm>
            <a:off x="9238333" y="6152565"/>
            <a:ext cx="1747256"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欢迎仪式现场</a:t>
            </a:r>
          </a:p>
        </p:txBody>
      </p:sp>
      <p:pic>
        <p:nvPicPr>
          <p:cNvPr id="11268" name="Picture 4" descr="https://pics0.baidu.com/feed/f9198618367adab48fee6ccffe1321168601e456.jpeg?token=ce021ecaa0b3874bffd92cc3de750762">
            <a:extLst>
              <a:ext uri="{FF2B5EF4-FFF2-40B4-BE49-F238E27FC236}">
                <a16:creationId xmlns:a16="http://schemas.microsoft.com/office/drawing/2014/main" id="{CDA6CB8C-682C-48BE-814A-7B13C0233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484" y="1637915"/>
            <a:ext cx="4341317" cy="244199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pics3.baidu.com/feed/2fdda3cc7cd98d107613cdd25cf82a0479ec9064.jpeg?token=ded23c8af738f9531556d4d292763b1f">
            <a:extLst>
              <a:ext uri="{FF2B5EF4-FFF2-40B4-BE49-F238E27FC236}">
                <a16:creationId xmlns:a16="http://schemas.microsoft.com/office/drawing/2014/main" id="{1EB8B53D-2B72-4B19-9D05-FD4304C105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3484" y="4079906"/>
            <a:ext cx="4341317" cy="195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92976"/>
      </p:ext>
    </p:extLst>
  </p:cSld>
  <p:clrMapOvr>
    <a:masterClrMapping/>
  </p:clrMapOvr>
  <mc:AlternateContent xmlns:mc="http://schemas.openxmlformats.org/markup-compatibility/2006" xmlns:p14="http://schemas.microsoft.com/office/powerpoint/2010/main">
    <mc:Choice Requires="p14">
      <p:transition spd="slow" p14:dur="1500" advTm="212">
        <p:split orient="vert"/>
      </p:transition>
    </mc:Choice>
    <mc:Fallback xmlns="">
      <p:transition spd="slow" advTm="212">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8" name="矩形 7"/>
          <p:cNvSpPr/>
          <p:nvPr/>
        </p:nvSpPr>
        <p:spPr>
          <a:xfrm>
            <a:off x="8261570" y="6158646"/>
            <a:ext cx="3293119" cy="646331"/>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174138" y="1464221"/>
            <a:ext cx="7674319" cy="4744747"/>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302028" y="1464222"/>
            <a:ext cx="7546429" cy="4654608"/>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在今年的讲话中，习主席鲜明表达了三个层面的心声。</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三是信心。</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五年前的同一天，在特区政府举行的欢迎晚宴上，习主席曾对香港同胞讲过“三个相信”：相信自己、相信香港、相信国家。</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在今年的欢迎仪式上，习主席说，行而不辍，未来可期。只要毫不动摇坚持“一国两制”，香港的未来一定会更加美好，香港一定能为中华民族伟大复兴作出新的更大贡献。</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这份坚定的信心，习主席在一个月前会见新当选的特区行政长官李家超时也曾表达过：“我相信，新一届特别行政区政府施政一定会展现新气象，香港发展一定会谱写新篇章。”</a:t>
            </a:r>
          </a:p>
        </p:txBody>
      </p:sp>
      <p:sp>
        <p:nvSpPr>
          <p:cNvPr id="4" name="矩形 3"/>
          <p:cNvSpPr/>
          <p:nvPr/>
        </p:nvSpPr>
        <p:spPr>
          <a:xfrm>
            <a:off x="8261569" y="6147591"/>
            <a:ext cx="3293119"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庆祝香港回归祖国</a:t>
            </a:r>
            <a:r>
              <a:rPr kumimoji="0" lang="en-US" altLang="zh-CN"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25</a:t>
            </a: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周年的城市灯光秀</a:t>
            </a:r>
          </a:p>
        </p:txBody>
      </p:sp>
      <p:pic>
        <p:nvPicPr>
          <p:cNvPr id="12290" name="Picture 2" descr="https://pics3.baidu.com/feed/b3119313b07eca80087eec0119e405d7a044832b.jpeg?token=ddeaaa466b8d9d0132f8cf6406f9a272">
            <a:extLst>
              <a:ext uri="{FF2B5EF4-FFF2-40B4-BE49-F238E27FC236}">
                <a16:creationId xmlns:a16="http://schemas.microsoft.com/office/drawing/2014/main" id="{DC86CBD4-1FCC-4719-84F2-54BF6AD0C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366" y="1333377"/>
            <a:ext cx="3597530" cy="4801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424932"/>
      </p:ext>
    </p:extLst>
  </p:cSld>
  <p:clrMapOvr>
    <a:masterClrMapping/>
  </p:clrMapOvr>
  <mc:AlternateContent xmlns:mc="http://schemas.openxmlformats.org/markup-compatibility/2006" xmlns:p14="http://schemas.microsoft.com/office/powerpoint/2010/main">
    <mc:Choice Requires="p14">
      <p:transition spd="slow" p14:dur="1500" advTm="212">
        <p:split orient="vert"/>
      </p:transition>
    </mc:Choice>
    <mc:Fallback xmlns="">
      <p:transition spd="slow" advTm="212">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8" name="矩形 7"/>
          <p:cNvSpPr/>
          <p:nvPr/>
        </p:nvSpPr>
        <p:spPr>
          <a:xfrm>
            <a:off x="8406739" y="6002390"/>
            <a:ext cx="3129941" cy="369332"/>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649398" y="1971115"/>
            <a:ext cx="7458282" cy="3923185"/>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676514" y="1971115"/>
            <a:ext cx="7431166" cy="3905043"/>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今年</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日，是香港回归祖国</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25</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周年的庆典日，也是香港特别行政区第六届政府的就职日。</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当天上午，庆祝大会暨就职典礼在香港会展中心举行。</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25</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年前，</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1997</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日午夜至</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日凌晨，中英两国政府香港政权交接仪式也是在此举行。历经百年沧桑的香港回到祖国怀抱，当时的历史画面已经成为全体中国人的集体记忆。</a:t>
            </a:r>
          </a:p>
        </p:txBody>
      </p:sp>
      <p:sp>
        <p:nvSpPr>
          <p:cNvPr id="4" name="矩形 3"/>
          <p:cNvSpPr/>
          <p:nvPr/>
        </p:nvSpPr>
        <p:spPr>
          <a:xfrm>
            <a:off x="8406739" y="6002390"/>
            <a:ext cx="3183281"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香港会展中心旁的金紫荆广场</a:t>
            </a:r>
          </a:p>
        </p:txBody>
      </p:sp>
      <p:pic>
        <p:nvPicPr>
          <p:cNvPr id="9218" name="Picture 2" descr="http://p3.img.cctvpic.com/photoworkspace/contentimg/2022/07/02/2022070210442551388.jpg">
            <a:extLst>
              <a:ext uri="{FF2B5EF4-FFF2-40B4-BE49-F238E27FC236}">
                <a16:creationId xmlns:a16="http://schemas.microsoft.com/office/drawing/2014/main" id="{645D078C-9DA2-4A53-9685-60E5FE23DC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7272" y="1501140"/>
            <a:ext cx="3292836" cy="4393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645834"/>
      </p:ext>
    </p:extLst>
  </p:cSld>
  <p:clrMapOvr>
    <a:masterClrMapping/>
  </p:clrMapOvr>
  <mc:AlternateContent xmlns:mc="http://schemas.openxmlformats.org/markup-compatibility/2006" xmlns:p14="http://schemas.microsoft.com/office/powerpoint/2010/main">
    <mc:Choice Requires="p14">
      <p:transition spd="slow" p14:dur="1500" advTm="212">
        <p:split orient="vert"/>
      </p:transition>
    </mc:Choice>
    <mc:Fallback xmlns="">
      <p:transition spd="slow" advTm="212">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5" name="矩形 4"/>
          <p:cNvSpPr/>
          <p:nvPr/>
        </p:nvSpPr>
        <p:spPr>
          <a:xfrm>
            <a:off x="196454" y="1649499"/>
            <a:ext cx="7865506" cy="4416021"/>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196454" y="1649499"/>
            <a:ext cx="7720726" cy="4459041"/>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在庆祝大会暨就职典礼上，习近平主席发表了重要讲话。在</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多分钟的讲话中，习主席表达了问候、祝贺和感谢，总结了“一国两制”实践在香港取得的非凡成就、宝贵经验和深刻启示，并提出四点希望。</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“根本”：全面准确贯彻“一国两制”</a:t>
            </a:r>
          </a:p>
          <a:p>
            <a:pPr marL="742950" marR="0" lvl="1"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“治理”：展现良政善治新气象</a:t>
            </a:r>
          </a:p>
          <a:p>
            <a:pPr marL="742950" marR="0" lvl="1"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“发展”：始终聚焦发展这个第一要务</a:t>
            </a:r>
          </a:p>
          <a:p>
            <a:pPr marL="742950" marR="0" lvl="1"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“民生”：莫说关山多障碍 一枝一叶总关情</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170" name="Picture 2" descr="http://p5.img.cctvpic.com/photoworkspace/contentimg/2022/07/02/2022070210442569204.jpg">
            <a:extLst>
              <a:ext uri="{FF2B5EF4-FFF2-40B4-BE49-F238E27FC236}">
                <a16:creationId xmlns:a16="http://schemas.microsoft.com/office/drawing/2014/main" id="{615859EB-55D8-451B-BF41-9BE27A1FB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188" y="1594437"/>
            <a:ext cx="3829357" cy="215800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4.img.cctvpic.com/photoworkspace/contentimg/2022/07/02/2022070210442559793.jpg">
            <a:extLst>
              <a:ext uri="{FF2B5EF4-FFF2-40B4-BE49-F238E27FC236}">
                <a16:creationId xmlns:a16="http://schemas.microsoft.com/office/drawing/2014/main" id="{737718C9-FBE9-4272-A042-FF731C727E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6188" y="3752439"/>
            <a:ext cx="3829357" cy="215401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84ADD887-4E07-4FC0-9351-E1386EBBA38C}"/>
              </a:ext>
            </a:extLst>
          </p:cNvPr>
          <p:cNvSpPr/>
          <p:nvPr/>
        </p:nvSpPr>
        <p:spPr>
          <a:xfrm>
            <a:off x="8406739" y="6002390"/>
            <a:ext cx="3129941" cy="369332"/>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矩形 9">
            <a:extLst>
              <a:ext uri="{FF2B5EF4-FFF2-40B4-BE49-F238E27FC236}">
                <a16:creationId xmlns:a16="http://schemas.microsoft.com/office/drawing/2014/main" id="{21A3D5F7-8495-45C4-8286-B63E91B19207}"/>
              </a:ext>
            </a:extLst>
          </p:cNvPr>
          <p:cNvSpPr/>
          <p:nvPr/>
        </p:nvSpPr>
        <p:spPr>
          <a:xfrm>
            <a:off x="8406739" y="6002390"/>
            <a:ext cx="318328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庆祝大会暨就职典礼现场</a:t>
            </a:r>
          </a:p>
        </p:txBody>
      </p:sp>
    </p:spTree>
    <p:extLst>
      <p:ext uri="{BB962C8B-B14F-4D97-AF65-F5344CB8AC3E}">
        <p14:creationId xmlns:p14="http://schemas.microsoft.com/office/powerpoint/2010/main" val="3599736895"/>
      </p:ext>
    </p:extLst>
  </p:cSld>
  <p:clrMapOvr>
    <a:masterClrMapping/>
  </p:clrMapOvr>
  <mc:AlternateContent xmlns:mc="http://schemas.openxmlformats.org/markup-compatibility/2006" xmlns:p14="http://schemas.microsoft.com/office/powerpoint/2010/main">
    <mc:Choice Requires="p14">
      <p:transition spd="slow" p14:dur="1500" advTm="212">
        <p:split orient="vert"/>
      </p:transition>
    </mc:Choice>
    <mc:Fallback xmlns="">
      <p:transition spd="slow" advTm="212">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5" name="矩形 4"/>
          <p:cNvSpPr/>
          <p:nvPr/>
        </p:nvSpPr>
        <p:spPr>
          <a:xfrm>
            <a:off x="581892" y="1809519"/>
            <a:ext cx="7815348" cy="3996921"/>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581891" y="1879675"/>
            <a:ext cx="7701049" cy="4366708"/>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“根本”：全面准确贯彻“一国两制”</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主席说，“一国两制”的根本宗旨是维护国家主权、安全、发展利益，保持香港、澳门长期繁荣稳定。他强调，维护国家主权、安全、发展利益是“一国两制”方针的最高原则，在这个前提下，香港、澳门保持原有的资本主义制度长期不变，享有高度自治权。</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强调“一国两制”的“根本宗旨”、“最高原则”，表明“一国两制”有着不容触碰的底线。“一国两制”也彰显着“心在人民、利归天下”的胸襟。</a:t>
            </a:r>
          </a:p>
          <a:p>
            <a:pPr marL="0" marR="0" lvl="0" indent="457200" algn="just" defTabSz="914400" rtl="0" eaLnBrk="1" fontAlgn="auto" latinLnBrk="0" hangingPunct="1">
              <a:lnSpc>
                <a:spcPct val="15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6386" name="Picture 2" descr="http://p4.img.cctvpic.com/photoworkspace/contentimg/2022/07/02/2022070210442578380.jpg">
            <a:extLst>
              <a:ext uri="{FF2B5EF4-FFF2-40B4-BE49-F238E27FC236}">
                <a16:creationId xmlns:a16="http://schemas.microsoft.com/office/drawing/2014/main" id="{85EF2875-2773-47F8-B9B3-B8FCD5470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240" y="1809519"/>
            <a:ext cx="3698575" cy="208430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p1.img.cctvpic.com/photoworkspace/contentimg/2022/07/02/2022070210442599828.jpg">
            <a:extLst>
              <a:ext uri="{FF2B5EF4-FFF2-40B4-BE49-F238E27FC236}">
                <a16:creationId xmlns:a16="http://schemas.microsoft.com/office/drawing/2014/main" id="{2726CA03-96DC-4CD0-B5E1-FF11919FBB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7240" y="3893820"/>
            <a:ext cx="3698575" cy="208430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4954DE3-735F-4EBA-842E-25C059A2B24A}"/>
              </a:ext>
            </a:extLst>
          </p:cNvPr>
          <p:cNvSpPr/>
          <p:nvPr/>
        </p:nvSpPr>
        <p:spPr>
          <a:xfrm>
            <a:off x="8642959" y="6002390"/>
            <a:ext cx="3129941" cy="369332"/>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矩形 11">
            <a:extLst>
              <a:ext uri="{FF2B5EF4-FFF2-40B4-BE49-F238E27FC236}">
                <a16:creationId xmlns:a16="http://schemas.microsoft.com/office/drawing/2014/main" id="{5333D883-F8BB-4890-8B2A-20E050092419}"/>
              </a:ext>
            </a:extLst>
          </p:cNvPr>
          <p:cNvSpPr/>
          <p:nvPr/>
        </p:nvSpPr>
        <p:spPr>
          <a:xfrm>
            <a:off x="8642959" y="6002390"/>
            <a:ext cx="318328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庆祝大会暨就职典礼现场</a:t>
            </a:r>
          </a:p>
        </p:txBody>
      </p:sp>
    </p:spTree>
    <p:extLst>
      <p:ext uri="{BB962C8B-B14F-4D97-AF65-F5344CB8AC3E}">
        <p14:creationId xmlns:p14="http://schemas.microsoft.com/office/powerpoint/2010/main" val="2416693467"/>
      </p:ext>
    </p:extLst>
  </p:cSld>
  <p:clrMapOvr>
    <a:masterClrMapping/>
  </p:clrMapOvr>
  <mc:AlternateContent xmlns:mc="http://schemas.openxmlformats.org/markup-compatibility/2006" xmlns:p14="http://schemas.microsoft.com/office/powerpoint/2010/main">
    <mc:Choice Requires="p14">
      <p:transition spd="slow" p14:dur="1500" advTm="212">
        <p:split orient="vert"/>
      </p:transition>
    </mc:Choice>
    <mc:Fallback xmlns="">
      <p:transition spd="slow" advTm="212">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5" name="矩形 4"/>
          <p:cNvSpPr/>
          <p:nvPr/>
        </p:nvSpPr>
        <p:spPr>
          <a:xfrm>
            <a:off x="581892" y="1809519"/>
            <a:ext cx="7815348" cy="3996921"/>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581891" y="1879675"/>
            <a:ext cx="7701049" cy="3823611"/>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“治理”：展现良政善治新气象</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主席强调，必须落实“爱国者治港”。他说，世界上没有一个国家、一个地区的人民会允许不爱国甚至卖国、叛国的势力和人物掌握政权。落实中央全面管治权和保障特别行政区高度自治权是统一衔接的，也只有做到这一点，才能够把特别行政区治理好。</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作为直辖于中央政府的一个特别行政区，香港从回归之日起，就重新纳入了国家治理体系。“香港之治”成为“中国之治”的重要组成部分。</a:t>
            </a:r>
          </a:p>
        </p:txBody>
      </p:sp>
      <p:pic>
        <p:nvPicPr>
          <p:cNvPr id="15362" name="Picture 2" descr="http://p2.img.cctvpic.com/photoworkspace/contentimg/2022/07/02/2022070210442551332.jpg">
            <a:extLst>
              <a:ext uri="{FF2B5EF4-FFF2-40B4-BE49-F238E27FC236}">
                <a16:creationId xmlns:a16="http://schemas.microsoft.com/office/drawing/2014/main" id="{FC1B448C-0A58-4485-B32D-87AD5CC0A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261" y="1833955"/>
            <a:ext cx="3398520" cy="191520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p3.img.cctvpic.com/photoworkspace/contentimg/2022/07/02/2022070210442515847.jpg">
            <a:extLst>
              <a:ext uri="{FF2B5EF4-FFF2-40B4-BE49-F238E27FC236}">
                <a16:creationId xmlns:a16="http://schemas.microsoft.com/office/drawing/2014/main" id="{3D114EDC-6B76-4705-907A-5B0D5E1411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8444" b="30111"/>
          <a:stretch/>
        </p:blipFill>
        <p:spPr bwMode="auto">
          <a:xfrm>
            <a:off x="8557262" y="3762382"/>
            <a:ext cx="3398520" cy="186904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20A31208-7D8D-4E23-A189-A6757FD372D0}"/>
              </a:ext>
            </a:extLst>
          </p:cNvPr>
          <p:cNvSpPr/>
          <p:nvPr/>
        </p:nvSpPr>
        <p:spPr>
          <a:xfrm>
            <a:off x="8488681" y="5703286"/>
            <a:ext cx="3467100" cy="369332"/>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矩形 7">
            <a:extLst>
              <a:ext uri="{FF2B5EF4-FFF2-40B4-BE49-F238E27FC236}">
                <a16:creationId xmlns:a16="http://schemas.microsoft.com/office/drawing/2014/main" id="{CBAF1423-41E4-4B2E-B0EC-B79A017BEB3A}"/>
              </a:ext>
            </a:extLst>
          </p:cNvPr>
          <p:cNvSpPr/>
          <p:nvPr/>
        </p:nvSpPr>
        <p:spPr>
          <a:xfrm>
            <a:off x="8488681" y="5712942"/>
            <a:ext cx="35490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西九文化区是香港的新文化地带</a:t>
            </a:r>
          </a:p>
        </p:txBody>
      </p:sp>
    </p:spTree>
    <p:extLst>
      <p:ext uri="{BB962C8B-B14F-4D97-AF65-F5344CB8AC3E}">
        <p14:creationId xmlns:p14="http://schemas.microsoft.com/office/powerpoint/2010/main" val="828316453"/>
      </p:ext>
    </p:extLst>
  </p:cSld>
  <p:clrMapOvr>
    <a:masterClrMapping/>
  </p:clrMapOvr>
  <mc:AlternateContent xmlns:mc="http://schemas.openxmlformats.org/markup-compatibility/2006" xmlns:p14="http://schemas.microsoft.com/office/powerpoint/2010/main">
    <mc:Choice Requires="p14">
      <p:transition spd="slow" p14:dur="1500" advTm="212">
        <p:split orient="vert"/>
      </p:transition>
    </mc:Choice>
    <mc:Fallback xmlns="">
      <p:transition spd="slow" advTm="212">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F932ACE-1AE7-467B-9D6B-142BBC85AD82}"/>
              </a:ext>
            </a:extLst>
          </p:cNvPr>
          <p:cNvSpPr txBox="1"/>
          <p:nvPr/>
        </p:nvSpPr>
        <p:spPr>
          <a:xfrm>
            <a:off x="2971320" y="2411587"/>
            <a:ext cx="6249361" cy="677108"/>
          </a:xfrm>
          <a:prstGeom prst="rect">
            <a:avLst/>
          </a:prstGeom>
          <a:noFill/>
        </p:spPr>
        <p:txBody>
          <a:bodyPr wrap="square">
            <a:spAutoFit/>
          </a:bodyPr>
          <a:lstStyle/>
          <a:p>
            <a:r>
              <a:rPr lang="zh-CN" altLang="en-US" sz="3800" b="1" dirty="0">
                <a:ln w="15875">
                  <a:noFill/>
                </a:ln>
                <a:blipFill dpi="0" rotWithShape="1">
                  <a:blip r:embed="rId4"/>
                  <a:srcRect/>
                  <a:stretch>
                    <a:fillRect/>
                  </a:stretch>
                </a:blipFill>
                <a:latin typeface="微软雅黑"/>
                <a:ea typeface="微软雅黑"/>
                <a:cs typeface="八大山人 V2007" panose="02000600000000000000" pitchFamily="2" charset="-122"/>
              </a:rPr>
              <a:t>把握时代潮流 缔造光明未来</a:t>
            </a:r>
          </a:p>
        </p:txBody>
      </p:sp>
      <p:sp>
        <p:nvSpPr>
          <p:cNvPr id="11" name="文本框 10">
            <a:extLst>
              <a:ext uri="{FF2B5EF4-FFF2-40B4-BE49-F238E27FC236}">
                <a16:creationId xmlns:a16="http://schemas.microsoft.com/office/drawing/2014/main" id="{F7CFD0C0-41CB-4BD0-A9A4-5233DBD77435}"/>
              </a:ext>
            </a:extLst>
          </p:cNvPr>
          <p:cNvSpPr txBox="1"/>
          <p:nvPr/>
        </p:nvSpPr>
        <p:spPr>
          <a:xfrm>
            <a:off x="463775" y="3390987"/>
            <a:ext cx="11264450" cy="523220"/>
          </a:xfrm>
          <a:prstGeom prst="rect">
            <a:avLst/>
          </a:prstGeom>
          <a:noFill/>
        </p:spPr>
        <p:txBody>
          <a:bodyPr wrap="square">
            <a:spAutoFit/>
          </a:bodyPr>
          <a:lstStyle/>
          <a:p>
            <a:pPr algn="ctr"/>
            <a:r>
              <a:rPr lang="zh-CN" altLang="zh-CN" sz="2800" b="1" dirty="0">
                <a:ln w="15875">
                  <a:noFill/>
                </a:ln>
                <a:blipFill dpi="0" rotWithShape="1">
                  <a:blip r:embed="rId4"/>
                  <a:srcRect/>
                  <a:stretch>
                    <a:fillRect/>
                  </a:stretch>
                </a:blipFill>
                <a:latin typeface="微软雅黑"/>
                <a:ea typeface="微软雅黑"/>
              </a:rPr>
              <a:t>——</a:t>
            </a:r>
            <a:r>
              <a:rPr lang="zh-CN" altLang="en-US" sz="2800" b="1" dirty="0">
                <a:ln w="15875">
                  <a:noFill/>
                </a:ln>
                <a:blipFill dpi="0" rotWithShape="1">
                  <a:blip r:embed="rId4"/>
                  <a:srcRect/>
                  <a:stretch>
                    <a:fillRect/>
                  </a:stretch>
                </a:blipFill>
                <a:latin typeface="微软雅黑"/>
                <a:ea typeface="微软雅黑"/>
              </a:rPr>
              <a:t>学习习近平主席在金砖国家工商论坛开幕式上的主旨演讲</a:t>
            </a:r>
            <a:endParaRPr lang="zh-CN" altLang="zh-CN" sz="2800" b="1" dirty="0">
              <a:ln w="15875">
                <a:noFill/>
              </a:ln>
              <a:blipFill dpi="0" rotWithShape="1">
                <a:blip r:embed="rId4"/>
                <a:srcRect/>
                <a:stretch>
                  <a:fillRect/>
                </a:stretch>
              </a:blipFill>
              <a:latin typeface="微软雅黑"/>
              <a:ea typeface="微软雅黑"/>
            </a:endParaRPr>
          </a:p>
        </p:txBody>
      </p:sp>
      <p:pic>
        <p:nvPicPr>
          <p:cNvPr id="12" name="图片 11">
            <a:extLst>
              <a:ext uri="{FF2B5EF4-FFF2-40B4-BE49-F238E27FC236}">
                <a16:creationId xmlns:a16="http://schemas.microsoft.com/office/drawing/2014/main" id="{92680E3B-F24F-4D57-A52D-79E078CD54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419" y="-92237"/>
            <a:ext cx="3085162" cy="2643758"/>
          </a:xfrm>
          <a:prstGeom prst="rect">
            <a:avLst/>
          </a:prstGeom>
        </p:spPr>
      </p:pic>
      <p:sp>
        <p:nvSpPr>
          <p:cNvPr id="14" name="文本框 13">
            <a:extLst>
              <a:ext uri="{FF2B5EF4-FFF2-40B4-BE49-F238E27FC236}">
                <a16:creationId xmlns:a16="http://schemas.microsoft.com/office/drawing/2014/main" id="{66D16A0D-F3FC-4EBB-A794-0D0F6164FAA9}"/>
              </a:ext>
            </a:extLst>
          </p:cNvPr>
          <p:cNvSpPr txBox="1"/>
          <p:nvPr/>
        </p:nvSpPr>
        <p:spPr>
          <a:xfrm>
            <a:off x="4749800" y="4982009"/>
            <a:ext cx="2692400" cy="523220"/>
          </a:xfrm>
          <a:prstGeom prst="rect">
            <a:avLst/>
          </a:prstGeom>
          <a:noFill/>
        </p:spPr>
        <p:txBody>
          <a:bodyPr wrap="square">
            <a:spAutoFit/>
          </a:bodyPr>
          <a:lstStyle/>
          <a:p>
            <a:r>
              <a:rPr lang="zh-CN" altLang="en-US" sz="2800" b="1" dirty="0">
                <a:ln w="15875">
                  <a:noFill/>
                </a:ln>
                <a:blipFill dpi="0" rotWithShape="1">
                  <a:blip r:embed="rId4"/>
                  <a:srcRect/>
                  <a:stretch>
                    <a:fillRect/>
                  </a:stretch>
                </a:blipFill>
                <a:latin typeface="微软雅黑"/>
                <a:ea typeface="微软雅黑"/>
              </a:rPr>
              <a:t>主讲人：方昳凡</a:t>
            </a:r>
            <a:endParaRPr lang="zh-CN" altLang="en-US" sz="2800" dirty="0"/>
          </a:p>
        </p:txBody>
      </p:sp>
    </p:spTree>
    <p:extLst>
      <p:ext uri="{BB962C8B-B14F-4D97-AF65-F5344CB8AC3E}">
        <p14:creationId xmlns:p14="http://schemas.microsoft.com/office/powerpoint/2010/main" val="1587668363"/>
      </p:ext>
    </p:extLst>
  </p:cSld>
  <p:clrMapOvr>
    <a:masterClrMapping/>
  </p:clrMapOvr>
  <p:transition spd="slow" advTm="19268">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5" name="矩形 4"/>
          <p:cNvSpPr/>
          <p:nvPr/>
        </p:nvSpPr>
        <p:spPr>
          <a:xfrm>
            <a:off x="581892" y="1809519"/>
            <a:ext cx="7815348" cy="4355061"/>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581891" y="1879675"/>
            <a:ext cx="7815348" cy="4828373"/>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“发展”：始终聚焦发展这个第一要务</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主席在讲话中表达了“三个全力支持”：中央全力支持香港抓住国家发展带来的历史机遇，主动对接“十四五”规划、粤港澳大湾区建设和“一带一路”高质量发展等国家战略；中央全力支持香港同世界各地展开更广泛、更紧密的交流合作；中央全力支持香港积极稳妥推进改革</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发展，是香港的立身之本，也是解决香港各种问题的金钥匙。　　背靠祖国、联通世界，融入国家发展大局，香港定能续写狮子山下发展新故事、繁荣新传奇。</a:t>
            </a:r>
          </a:p>
          <a:p>
            <a:pPr marL="0" marR="0" lvl="0" indent="457200" algn="just" defTabSz="914400" rtl="0" eaLnBrk="1" fontAlgn="auto" latinLnBrk="0" hangingPunct="1">
              <a:lnSpc>
                <a:spcPct val="15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338" name="Picture 2" descr="http://p3.img.cctvpic.com/photoworkspace/contentimg/2022/07/02/2022070210442562031.jpg">
            <a:extLst>
              <a:ext uri="{FF2B5EF4-FFF2-40B4-BE49-F238E27FC236}">
                <a16:creationId xmlns:a16="http://schemas.microsoft.com/office/drawing/2014/main" id="{F7B784F8-57F2-4FEE-A0B2-7FB6E0733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0452" y="1879675"/>
            <a:ext cx="3495751" cy="197000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p2.img.cctvpic.com/photoworkspace/contentimg/2022/07/02/2022070210442533422.jpg">
            <a:extLst>
              <a:ext uri="{FF2B5EF4-FFF2-40B4-BE49-F238E27FC236}">
                <a16:creationId xmlns:a16="http://schemas.microsoft.com/office/drawing/2014/main" id="{F77639F3-9011-4CF1-B2F8-A03AC7063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0451" y="3849676"/>
            <a:ext cx="3495751" cy="197000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9B837E82-FCDC-4590-9822-988DB289A274}"/>
              </a:ext>
            </a:extLst>
          </p:cNvPr>
          <p:cNvSpPr/>
          <p:nvPr/>
        </p:nvSpPr>
        <p:spPr>
          <a:xfrm>
            <a:off x="8480451" y="5886166"/>
            <a:ext cx="3467100" cy="369332"/>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矩形 7">
            <a:extLst>
              <a:ext uri="{FF2B5EF4-FFF2-40B4-BE49-F238E27FC236}">
                <a16:creationId xmlns:a16="http://schemas.microsoft.com/office/drawing/2014/main" id="{64EEB304-4A07-401B-B2EE-F5C5A4FEA6A3}"/>
              </a:ext>
            </a:extLst>
          </p:cNvPr>
          <p:cNvSpPr/>
          <p:nvPr/>
        </p:nvSpPr>
        <p:spPr>
          <a:xfrm>
            <a:off x="8480451" y="5895822"/>
            <a:ext cx="35490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维多利亚港和港珠澳大桥</a:t>
            </a:r>
          </a:p>
        </p:txBody>
      </p:sp>
    </p:spTree>
    <p:extLst>
      <p:ext uri="{BB962C8B-B14F-4D97-AF65-F5344CB8AC3E}">
        <p14:creationId xmlns:p14="http://schemas.microsoft.com/office/powerpoint/2010/main" val="1009847320"/>
      </p:ext>
    </p:extLst>
  </p:cSld>
  <p:clrMapOvr>
    <a:masterClrMapping/>
  </p:clrMapOvr>
  <mc:AlternateContent xmlns:mc="http://schemas.openxmlformats.org/markup-compatibility/2006" xmlns:p14="http://schemas.microsoft.com/office/powerpoint/2010/main">
    <mc:Choice Requires="p14">
      <p:transition spd="slow" p14:dur="1500" advTm="212">
        <p:split orient="vert"/>
      </p:transition>
    </mc:Choice>
    <mc:Fallback xmlns="">
      <p:transition spd="slow" advTm="212">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5" name="矩形 4"/>
          <p:cNvSpPr/>
          <p:nvPr/>
        </p:nvSpPr>
        <p:spPr>
          <a:xfrm>
            <a:off x="581892" y="1809519"/>
            <a:ext cx="7815348" cy="3996921"/>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文本框 23"/>
          <p:cNvSpPr txBox="1"/>
          <p:nvPr/>
        </p:nvSpPr>
        <p:spPr>
          <a:xfrm>
            <a:off x="1457924" y="486278"/>
            <a:ext cx="9527665"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solidFill>
                    <a:prstClr val="white"/>
                  </a:solidFill>
                </a:ln>
                <a:solidFill>
                  <a:srgbClr val="FF0000"/>
                </a:solidFill>
                <a:effectLst/>
                <a:uLnTx/>
                <a:uFillTx/>
                <a:latin typeface="微软雅黑" panose="020B0503020204020204" pitchFamily="34" charset="-122"/>
                <a:ea typeface="微软雅黑" panose="020B0503020204020204" pitchFamily="34" charset="-122"/>
                <a:cs typeface="+mn-cs"/>
              </a:rPr>
              <a:t>习近平抵达香港</a:t>
            </a:r>
          </a:p>
        </p:txBody>
      </p:sp>
      <p:sp>
        <p:nvSpPr>
          <p:cNvPr id="16" name="文本框 15"/>
          <p:cNvSpPr txBox="1"/>
          <p:nvPr/>
        </p:nvSpPr>
        <p:spPr>
          <a:xfrm>
            <a:off x="581891" y="1879675"/>
            <a:ext cx="7701049" cy="3361946"/>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“民生”：莫说关山多障碍 一枝一叶总关情</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习主席说：“当前，香港最大的民心，就是盼望生活变得更好，盼望房子住得更宽敞一些、创业的机会更多一些、孩子的教育更好一些、年纪大了得到的照顾更好一些。”</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习主席为此强调，我们还要特别关心关爱青年人。他说，要帮助广大青年解决学业、就业、创业、置业面临的实际困难，为他们成长成才创造更多机会。</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3314" name="Picture 2" descr="http://p3.img.cctvpic.com/photoworkspace/contentimg/2022/07/02/2022070210442599173.jpg">
            <a:extLst>
              <a:ext uri="{FF2B5EF4-FFF2-40B4-BE49-F238E27FC236}">
                <a16:creationId xmlns:a16="http://schemas.microsoft.com/office/drawing/2014/main" id="{0FDD82DB-F467-427A-9519-F1A35FFB9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240" y="1325880"/>
            <a:ext cx="3609650" cy="48158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C910067-E784-40BC-8A73-0F9531105B35}"/>
              </a:ext>
            </a:extLst>
          </p:cNvPr>
          <p:cNvSpPr/>
          <p:nvPr/>
        </p:nvSpPr>
        <p:spPr>
          <a:xfrm>
            <a:off x="9250680" y="6132064"/>
            <a:ext cx="1988820" cy="369332"/>
          </a:xfrm>
          <a:prstGeom prst="rect">
            <a:avLst/>
          </a:prstGeom>
          <a:solidFill>
            <a:schemeClr val="bg1">
              <a:alpha val="8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矩形 6">
            <a:extLst>
              <a:ext uri="{FF2B5EF4-FFF2-40B4-BE49-F238E27FC236}">
                <a16:creationId xmlns:a16="http://schemas.microsoft.com/office/drawing/2014/main" id="{AE9C41E1-1ADF-4814-AE54-6130732D4FB6}"/>
              </a:ext>
            </a:extLst>
          </p:cNvPr>
          <p:cNvSpPr/>
          <p:nvPr/>
        </p:nvSpPr>
        <p:spPr>
          <a:xfrm>
            <a:off x="8457849" y="6141720"/>
            <a:ext cx="35490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9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香港旺角花园街</a:t>
            </a:r>
          </a:p>
        </p:txBody>
      </p:sp>
    </p:spTree>
    <p:extLst>
      <p:ext uri="{BB962C8B-B14F-4D97-AF65-F5344CB8AC3E}">
        <p14:creationId xmlns:p14="http://schemas.microsoft.com/office/powerpoint/2010/main" val="3188392450"/>
      </p:ext>
    </p:extLst>
  </p:cSld>
  <p:clrMapOvr>
    <a:masterClrMapping/>
  </p:clrMapOvr>
  <mc:AlternateContent xmlns:mc="http://schemas.openxmlformats.org/markup-compatibility/2006" xmlns:p14="http://schemas.microsoft.com/office/powerpoint/2010/main">
    <mc:Choice Requires="p14">
      <p:transition spd="slow" p14:dur="1500" advTm="212">
        <p:split orient="vert"/>
      </p:transition>
    </mc:Choice>
    <mc:Fallback xmlns="">
      <p:transition spd="slow" advTm="212">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F932ACE-1AE7-467B-9D6B-142BBC85AD82}"/>
              </a:ext>
            </a:extLst>
          </p:cNvPr>
          <p:cNvSpPr txBox="1"/>
          <p:nvPr/>
        </p:nvSpPr>
        <p:spPr>
          <a:xfrm>
            <a:off x="209093" y="2397520"/>
            <a:ext cx="11773815" cy="67710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八大山人 V2007" panose="02000600000000000000" pitchFamily="2" charset="-122"/>
              </a:rPr>
              <a:t>习近平给种粮大户的回信</a:t>
            </a:r>
          </a:p>
        </p:txBody>
      </p:sp>
      <p:sp>
        <p:nvSpPr>
          <p:cNvPr id="11" name="文本框 10">
            <a:extLst>
              <a:ext uri="{FF2B5EF4-FFF2-40B4-BE49-F238E27FC236}">
                <a16:creationId xmlns:a16="http://schemas.microsoft.com/office/drawing/2014/main" id="{F7CFD0C0-41CB-4BD0-A9A4-5233DBD77435}"/>
              </a:ext>
            </a:extLst>
          </p:cNvPr>
          <p:cNvSpPr txBox="1"/>
          <p:nvPr/>
        </p:nvSpPr>
        <p:spPr>
          <a:xfrm>
            <a:off x="820058" y="4059096"/>
            <a:ext cx="11264450" cy="523220"/>
          </a:xfrm>
          <a:prstGeom prst="rect">
            <a:avLst/>
          </a:prstGeom>
          <a:noFill/>
        </p:spPr>
        <p:txBody>
          <a:bodyPr wrap="square">
            <a:spAutoFit/>
          </a:bodyPr>
          <a:lstStyle/>
          <a:p>
            <a:pPr algn="ctr">
              <a:defRPr/>
            </a:pPr>
            <a:r>
              <a:rPr kumimoji="0" lang="zh-CN" altLang="zh-CN"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a:t>
            </a: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sym typeface="微软雅黑" panose="020B0503020204020204" charset="-122"/>
              </a:rPr>
              <a:t>学习习近</a:t>
            </a:r>
            <a:r>
              <a:rPr kumimoji="0" lang="zh-CN" altLang="en-US" sz="2800" b="1" i="0" u="none" strike="noStrike" kern="1200" cap="none" spc="0" normalizeH="0" baseline="0" noProof="0" dirty="0" smtClean="0">
                <a:ln w="15875">
                  <a:noFill/>
                </a:ln>
                <a:blipFill dpi="0" rotWithShape="1">
                  <a:blip r:embed="rId4"/>
                  <a:srcRect/>
                  <a:stretch>
                    <a:fillRect/>
                  </a:stretch>
                </a:blipFill>
                <a:effectLst/>
                <a:uLnTx/>
                <a:uFillTx/>
                <a:latin typeface="微软雅黑"/>
                <a:ea typeface="微软雅黑"/>
                <a:cs typeface="+mn-cs"/>
                <a:sym typeface="微软雅黑" panose="020B0503020204020204" charset="-122"/>
              </a:rPr>
              <a:t>平</a:t>
            </a:r>
            <a:r>
              <a:rPr lang="zh-CN" altLang="en-US" sz="2800" b="1" dirty="0" smtClean="0">
                <a:ln w="15875">
                  <a:noFill/>
                </a:ln>
                <a:blipFill dpi="0" rotWithShape="1">
                  <a:blip r:embed="rId4"/>
                  <a:srcRect/>
                  <a:stretch>
                    <a:fillRect/>
                  </a:stretch>
                </a:blipFill>
                <a:latin typeface="微软雅黑"/>
                <a:ea typeface="微软雅黑"/>
                <a:cs typeface="八大山人 V2007" panose="02000600000000000000" pitchFamily="2" charset="-122"/>
              </a:rPr>
              <a:t>给</a:t>
            </a:r>
            <a:r>
              <a:rPr lang="zh-CN" altLang="en-US" sz="2800" b="1" dirty="0">
                <a:ln w="15875">
                  <a:noFill/>
                </a:ln>
                <a:blipFill dpi="0" rotWithShape="1">
                  <a:blip r:embed="rId4"/>
                  <a:srcRect/>
                  <a:stretch>
                    <a:fillRect/>
                  </a:stretch>
                </a:blipFill>
                <a:latin typeface="微软雅黑"/>
                <a:ea typeface="微软雅黑"/>
                <a:cs typeface="八大山人 V2007" panose="02000600000000000000" pitchFamily="2" charset="-122"/>
              </a:rPr>
              <a:t>种粮大户的</a:t>
            </a:r>
            <a:r>
              <a:rPr lang="zh-CN" altLang="en-US" sz="2800" b="1" dirty="0" smtClean="0">
                <a:ln w="15875">
                  <a:noFill/>
                </a:ln>
                <a:blipFill dpi="0" rotWithShape="1">
                  <a:blip r:embed="rId4"/>
                  <a:srcRect/>
                  <a:stretch>
                    <a:fillRect/>
                  </a:stretch>
                </a:blipFill>
                <a:latin typeface="微软雅黑"/>
                <a:ea typeface="微软雅黑"/>
                <a:cs typeface="八大山人 V2007" panose="02000600000000000000" pitchFamily="2" charset="-122"/>
              </a:rPr>
              <a:t>回信</a:t>
            </a:r>
            <a:r>
              <a:rPr kumimoji="0" lang="zh-CN" altLang="en-US" sz="2800" b="1" i="0" u="none" strike="noStrike" kern="1200" cap="none" spc="0" normalizeH="0" baseline="0" noProof="0" dirty="0" smtClean="0">
                <a:ln w="15875">
                  <a:noFill/>
                </a:ln>
                <a:blipFill dpi="0" rotWithShape="1">
                  <a:blip r:embed="rId4"/>
                  <a:srcRect/>
                  <a:stretch>
                    <a:fillRect/>
                  </a:stretch>
                </a:blipFill>
                <a:effectLst/>
                <a:uLnTx/>
                <a:uFillTx/>
                <a:latin typeface="微软雅黑"/>
                <a:ea typeface="微软雅黑"/>
                <a:cs typeface="+mn-cs"/>
                <a:sym typeface="微软雅黑" panose="020B0503020204020204" charset="-122"/>
              </a:rPr>
              <a:t>的</a:t>
            </a: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sym typeface="微软雅黑" panose="020B0503020204020204" charset="-122"/>
              </a:rPr>
              <a:t>重要讲话精神</a:t>
            </a:r>
            <a:endParaRPr kumimoji="0" lang="zh-CN" altLang="zh-CN"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92680E3B-F24F-4D57-A52D-79E078CD54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419" y="-92237"/>
            <a:ext cx="3085162" cy="2643758"/>
          </a:xfrm>
          <a:prstGeom prst="rect">
            <a:avLst/>
          </a:prstGeom>
        </p:spPr>
      </p:pic>
      <p:sp>
        <p:nvSpPr>
          <p:cNvPr id="14" name="文本框 13">
            <a:extLst>
              <a:ext uri="{FF2B5EF4-FFF2-40B4-BE49-F238E27FC236}">
                <a16:creationId xmlns:a16="http://schemas.microsoft.com/office/drawing/2014/main" id="{66D16A0D-F3FC-4EBB-A794-0D0F6164FAA9}"/>
              </a:ext>
            </a:extLst>
          </p:cNvPr>
          <p:cNvSpPr txBox="1"/>
          <p:nvPr/>
        </p:nvSpPr>
        <p:spPr>
          <a:xfrm>
            <a:off x="4749800" y="4982009"/>
            <a:ext cx="26924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rPr>
              <a:t>主讲人：张森</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272181"/>
      </p:ext>
    </p:extLst>
  </p:cSld>
  <p:clrMapOvr>
    <a:masterClrMapping/>
  </p:clrMapOvr>
  <p:transition spd="slow" advTm="3000">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6626" name="文本框 23"/>
          <p:cNvSpPr/>
          <p:nvPr/>
        </p:nvSpPr>
        <p:spPr>
          <a:xfrm>
            <a:off x="1770062" y="765830"/>
            <a:ext cx="4344988" cy="523220"/>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习近平给种粮大户的回信</a:t>
            </a:r>
          </a:p>
        </p:txBody>
      </p:sp>
      <p:sp>
        <p:nvSpPr>
          <p:cNvPr id="26627" name="Straight Connector 42"/>
          <p:cNvSpPr/>
          <p:nvPr/>
        </p:nvSpPr>
        <p:spPr>
          <a:xfrm>
            <a:off x="1819275" y="1339850"/>
            <a:ext cx="8591550" cy="0"/>
          </a:xfrm>
          <a:prstGeom prst="line">
            <a:avLst/>
          </a:prstGeom>
          <a:ln w="44450" cap="flat" cmpd="sng">
            <a:solidFill>
              <a:srgbClr val="C33736"/>
            </a:solidFill>
            <a:prstDash val="solid"/>
            <a:miter/>
            <a:headEnd type="none" w="med" len="med"/>
            <a:tailEnd type="none" w="med" len="med"/>
          </a:ln>
        </p:spPr>
      </p:sp>
      <p:sp>
        <p:nvSpPr>
          <p:cNvPr id="26628" name="文本框 8"/>
          <p:cNvSpPr/>
          <p:nvPr/>
        </p:nvSpPr>
        <p:spPr>
          <a:xfrm>
            <a:off x="560388" y="1795463"/>
            <a:ext cx="10844212" cy="1753235"/>
          </a:xfrm>
          <a:prstGeom prst="rect">
            <a:avLst/>
          </a:prstGeom>
          <a:noFill/>
          <a:ln w="9525">
            <a:noFill/>
          </a:ln>
        </p:spPr>
        <p:txBody>
          <a:bodyPr wrap="square">
            <a:spAutoFit/>
          </a:bodyPr>
          <a:lstStyle/>
          <a:p>
            <a:pPr marL="0" marR="0" lvl="0" indent="457200" algn="l" defTabSz="914400" rtl="0" eaLnBrk="1" fontAlgn="base" latinLnBrk="0" hangingPunct="1">
              <a:lnSpc>
                <a:spcPct val="15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习总书记强调手中有粮，心中不慌。对粮食生产，总书记一直都很关注，基层调研时也经常到田间地头看一看。这些年，党中央出台了一系列支持粮食生产的政策举措，就是要让中国人的饭碗牢牢端在自己手中，就是要让种粮农民有钱挣、得实惠，日子越过越好。希望种粮大户发挥规模经营优势，积极应用现代农业科技，带动广大小农户多种粮、种好粮，一起为国家粮食安全贡献力量。</a:t>
            </a:r>
          </a:p>
        </p:txBody>
      </p:sp>
      <p:pic>
        <p:nvPicPr>
          <p:cNvPr id="26631" name="图片 26630"/>
          <p:cNvPicPr>
            <a:picLocks noChangeAspect="1"/>
          </p:cNvPicPr>
          <p:nvPr/>
        </p:nvPicPr>
        <p:blipFill>
          <a:blip r:embed="rId4"/>
          <a:stretch>
            <a:fillRect/>
          </a:stretch>
        </p:blipFill>
        <p:spPr>
          <a:xfrm>
            <a:off x="4318000" y="3657600"/>
            <a:ext cx="3848100" cy="2932113"/>
          </a:xfrm>
          <a:prstGeom prst="rect">
            <a:avLst/>
          </a:prstGeom>
          <a:noFill/>
          <a:ln w="9525">
            <a:noFill/>
          </a:ln>
        </p:spPr>
      </p:pic>
      <p:sp>
        <p:nvSpPr>
          <p:cNvPr id="26632" name="矩形: 圆角 11"/>
          <p:cNvSpPr/>
          <p:nvPr/>
        </p:nvSpPr>
        <p:spPr>
          <a:xfrm>
            <a:off x="317500" y="3556000"/>
            <a:ext cx="11722100" cy="3213100"/>
          </a:xfrm>
          <a:prstGeom prst="roundRect">
            <a:avLst>
              <a:gd name="adj" fmla="val 10611"/>
            </a:avLst>
          </a:prstGeom>
          <a:noFill/>
          <a:ln w="25400" cap="flat" cmpd="sng">
            <a:solidFill>
              <a:srgbClr val="C00000"/>
            </a:solidFill>
            <a:prstDash val="solid"/>
            <a:bevel/>
            <a:headEnd type="none" w="med" len="med"/>
            <a:tailEnd type="none" w="med" len="med"/>
          </a:ln>
        </p:spPr>
        <p:txBody>
          <a:bodyPr vert="horz" wrap="square" anchor="ctr" anchorCtr="0"/>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sz="1800" b="1" i="1" u="none" strike="noStrike" kern="1200" cap="none" spc="0" normalizeH="0" baseline="0" noProof="0">
              <a:ln>
                <a:noFill/>
              </a:ln>
              <a:solidFill>
                <a:srgbClr val="FFFFFF"/>
              </a:solidFill>
              <a:effectLst/>
              <a:uLnTx/>
              <a:uFillTx/>
              <a:latin typeface="等线" charset="-122"/>
              <a:ea typeface="等线" charset="-122"/>
              <a:cs typeface="+mn-cs"/>
              <a:sym typeface="等线" charset="-122"/>
            </a:endParaRPr>
          </a:p>
        </p:txBody>
      </p:sp>
      <p:pic>
        <p:nvPicPr>
          <p:cNvPr id="2" name="图片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4500" y="3670300"/>
            <a:ext cx="3808091" cy="2916238"/>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3091" y="3670300"/>
            <a:ext cx="3679169" cy="2916238"/>
          </a:xfrm>
          <a:prstGeom prst="rect">
            <a:avLst/>
          </a:prstGeom>
        </p:spPr>
      </p:pic>
    </p:spTree>
  </p:cSld>
  <p:clrMapOvr>
    <a:masterClrMapping/>
  </p:clrMapOvr>
  <p:transition spd="slow" advTm="3000">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8674" name="文本框 23"/>
          <p:cNvSpPr/>
          <p:nvPr/>
        </p:nvSpPr>
        <p:spPr>
          <a:xfrm>
            <a:off x="1819275" y="767080"/>
            <a:ext cx="8591550" cy="52197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珍惜粮食，从我做起！</a:t>
            </a:r>
            <a:endParaRPr kumimoji="0" lang="zh-CN" altLang="en-US" sz="2800" b="1" i="1"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endParaRPr>
          </a:p>
        </p:txBody>
      </p:sp>
      <p:sp>
        <p:nvSpPr>
          <p:cNvPr id="28675" name="Straight Connector 42"/>
          <p:cNvSpPr/>
          <p:nvPr/>
        </p:nvSpPr>
        <p:spPr>
          <a:xfrm>
            <a:off x="1819275" y="1339850"/>
            <a:ext cx="8591550" cy="0"/>
          </a:xfrm>
          <a:prstGeom prst="line">
            <a:avLst/>
          </a:prstGeom>
          <a:ln w="44450" cap="flat" cmpd="sng">
            <a:solidFill>
              <a:srgbClr val="C33736"/>
            </a:solidFill>
            <a:prstDash val="solid"/>
            <a:headEnd type="none" w="med" len="med"/>
            <a:tailEnd type="none" w="med" len="med"/>
          </a:ln>
        </p:spPr>
      </p:sp>
      <p:sp>
        <p:nvSpPr>
          <p:cNvPr id="28677" name="文本框 8"/>
          <p:cNvSpPr/>
          <p:nvPr/>
        </p:nvSpPr>
        <p:spPr>
          <a:xfrm>
            <a:off x="764540" y="1831975"/>
            <a:ext cx="10662920" cy="1705403"/>
          </a:xfrm>
          <a:prstGeom prst="rect">
            <a:avLst/>
          </a:prstGeom>
          <a:noFill/>
          <a:ln w="9525">
            <a:noFill/>
          </a:ln>
        </p:spPr>
        <p:txBody>
          <a:bodyPr vert="horz" wrap="square" anchor="t" anchorCtr="0">
            <a:spAutoFit/>
          </a:bodyPr>
          <a:lstStyle/>
          <a:p>
            <a:pPr marL="0" marR="0" lvl="0" indent="457200" algn="l" defTabSz="914400" rtl="0" eaLnBrk="1" fontAlgn="base" latinLnBrk="0" hangingPunct="1">
              <a:lnSpc>
                <a:spcPct val="15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一粥一饭，当思来之不易</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半丝半缕，恒念物力维艰。</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勤俭节约是中华民族的传统美德，厉行节约、反对浪费在社会上蔚然成风，书记也对“光盘行动”作出了“严格落实各项节约措施”的重要批示。弘扬勤俭节约的传统美德、传承“朴实、扎实、务实”的优秀品格，是每个人义不容辞的责任，让我们行动起来，争当勤俭节约标兵</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a:t>
            </a:r>
            <a:endPar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160" y="3736127"/>
            <a:ext cx="3974856" cy="2631355"/>
          </a:xfrm>
          <a:prstGeom prst="rect">
            <a:avLst/>
          </a:prstGeom>
        </p:spPr>
      </p:pic>
      <p:pic>
        <p:nvPicPr>
          <p:cNvPr id="4" name="图片 3"/>
          <p:cNvPicPr>
            <a:picLocks noChangeAspect="1"/>
          </p:cNvPicPr>
          <p:nvPr/>
        </p:nvPicPr>
        <p:blipFill>
          <a:blip r:embed="rId5"/>
          <a:stretch>
            <a:fillRect/>
          </a:stretch>
        </p:blipFill>
        <p:spPr>
          <a:xfrm>
            <a:off x="6339253" y="3714878"/>
            <a:ext cx="4299439" cy="2652604"/>
          </a:xfrm>
          <a:prstGeom prst="rect">
            <a:avLst/>
          </a:prstGeom>
        </p:spPr>
      </p:pic>
    </p:spTree>
  </p:cSld>
  <p:clrMapOvr>
    <a:masterClrMapping/>
  </p:clrMapOvr>
  <p:transition spd="slow" advTm="3000">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0722" name="Straight Connector 42"/>
          <p:cNvSpPr/>
          <p:nvPr/>
        </p:nvSpPr>
        <p:spPr>
          <a:xfrm>
            <a:off x="1819275" y="1339850"/>
            <a:ext cx="8591550" cy="0"/>
          </a:xfrm>
          <a:prstGeom prst="line">
            <a:avLst/>
          </a:prstGeom>
          <a:ln w="44450" cap="flat" cmpd="sng">
            <a:solidFill>
              <a:srgbClr val="C33736"/>
            </a:solidFill>
            <a:prstDash val="solid"/>
            <a:miter/>
            <a:headEnd type="none" w="med" len="med"/>
            <a:tailEnd type="none" w="med" len="med"/>
          </a:ln>
        </p:spPr>
      </p:sp>
      <p:sp>
        <p:nvSpPr>
          <p:cNvPr id="30725" name="文本框 9"/>
          <p:cNvSpPr/>
          <p:nvPr/>
        </p:nvSpPr>
        <p:spPr>
          <a:xfrm>
            <a:off x="1819275" y="767080"/>
            <a:ext cx="8748395" cy="52197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珍惜粮食倡议书</a:t>
            </a:r>
            <a:endParaRPr kumimoji="0" lang="zh-CN" altLang="en-US" sz="2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0727" name="矩形: 圆角 11"/>
          <p:cNvSpPr/>
          <p:nvPr/>
        </p:nvSpPr>
        <p:spPr>
          <a:xfrm>
            <a:off x="78447" y="1390651"/>
            <a:ext cx="9764395" cy="4752974"/>
          </a:xfrm>
          <a:prstGeom prst="roundRect">
            <a:avLst>
              <a:gd name="adj" fmla="val 10611"/>
            </a:avLst>
          </a:prstGeom>
          <a:noFill/>
          <a:ln w="25400" cap="flat" cmpd="sng">
            <a:solidFill>
              <a:srgbClr val="C00000"/>
            </a:solidFill>
            <a:prstDash val="solid"/>
            <a:miter/>
            <a:headEnd type="none" w="med" len="med"/>
            <a:tailEnd type="none" w="med" len="med"/>
          </a:ln>
        </p:spPr>
        <p:txBody>
          <a:bodyPr anchor="ctr" anchorCtr="0"/>
          <a:lstStyle/>
          <a:p>
            <a:pPr marL="0" marR="0" lvl="0" indent="0" algn="l" defTabSz="914400" rtl="0" eaLnBrk="1" fontAlgn="base" latinLnBrk="0" hangingPunct="1">
              <a:lnSpc>
                <a:spcPct val="200000"/>
              </a:lnSpc>
              <a:spcBef>
                <a:spcPct val="0"/>
              </a:spcBef>
              <a:spcAft>
                <a:spcPct val="0"/>
              </a:spcAft>
              <a:buClr>
                <a:srgbClr val="C00000"/>
              </a:buClr>
              <a:buSzTx/>
              <a:buFont typeface="Wingdings" panose="05000000000000000000" pitchFamily="2" charset="2"/>
              <a:buNone/>
              <a:tabLst/>
              <a:defRPr/>
            </a:pPr>
            <a:endParaRPr kumimoji="0" lang="zh-CN" altLang="en-US" sz="1800" b="1" i="1" u="none" strike="noStrike" kern="1200" cap="none" spc="0" normalizeH="0" baseline="0" noProof="0" dirty="0">
              <a:ln>
                <a:noFill/>
              </a:ln>
              <a:solidFill>
                <a:srgbClr val="333333"/>
              </a:solidFill>
              <a:effectLst/>
              <a:uLnTx/>
              <a:uFillTx/>
              <a:latin typeface="微软雅黑" panose="020B0503020204020204" charset="-122"/>
              <a:ea typeface="宋体" panose="02010600030101010101" pitchFamily="2" charset="-122"/>
              <a:cs typeface="+mn-cs"/>
              <a:sym typeface="等线" charset="-122"/>
            </a:endParaRPr>
          </a:p>
        </p:txBody>
      </p:sp>
      <p:sp>
        <p:nvSpPr>
          <p:cNvPr id="2" name="文本框 6"/>
          <p:cNvSpPr/>
          <p:nvPr/>
        </p:nvSpPr>
        <p:spPr>
          <a:xfrm>
            <a:off x="150202" y="1504980"/>
            <a:ext cx="9692640" cy="4524315"/>
          </a:xfrm>
          <a:prstGeom prst="rect">
            <a:avLst/>
          </a:prstGeom>
          <a:noFill/>
          <a:ln w="9525">
            <a:noFill/>
          </a:ln>
        </p:spPr>
        <p:txBody>
          <a:bodyPr wrap="square">
            <a:spAutoFit/>
          </a:bodyPr>
          <a:lstStyle/>
          <a:p>
            <a:pPr marL="285750" marR="0" lvl="0" indent="-285750" algn="l" defTabSz="914400" rtl="0" eaLnBrk="1" fontAlgn="base" latinLnBrk="0" hangingPunct="1">
              <a:lnSpc>
                <a:spcPct val="200000"/>
              </a:lnSpc>
              <a:spcBef>
                <a:spcPct val="0"/>
              </a:spcBef>
              <a:spcAft>
                <a:spcPct val="0"/>
              </a:spcAft>
              <a:buClr>
                <a:srgbClr val="C00000"/>
              </a:buClr>
              <a:buSzTx/>
              <a:buFont typeface="Wingdings" panose="05000000000000000000" charset="0"/>
              <a:buChar char="Ø"/>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以知为行，广泛参与，共做“勤俭节约”的践行者。从思想上崇尚俭朴，以勤俭节约为荣、铺张浪费为耻</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增强勤俭节约的自觉性、主动性，不浮夸不空谈，将节约落到实处。</a:t>
            </a:r>
          </a:p>
          <a:p>
            <a:pPr marL="285750" marR="0" lvl="0" indent="-285750" algn="l" defTabSz="914400" rtl="0" eaLnBrk="1" fontAlgn="base" latinLnBrk="0" hangingPunct="1">
              <a:lnSpc>
                <a:spcPct val="200000"/>
              </a:lnSpc>
              <a:spcBef>
                <a:spcPct val="0"/>
              </a:spcBef>
              <a:spcAft>
                <a:spcPct val="0"/>
              </a:spcAft>
              <a:buClr>
                <a:srgbClr val="C00000"/>
              </a:buClr>
              <a:buSzTx/>
              <a:buFont typeface="Wingdings" panose="05000000000000000000" charset="0"/>
              <a:buChar char="Ø"/>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从我做起，拒绝剩餐，争当“光盘行动”的示范者。点菜适量，吃饱为宜，以“光盘”为荣、“剩宴”为耻，珍惜每</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粒粮食，自觉维护节俭用餐的良好风气。</a:t>
            </a:r>
          </a:p>
          <a:p>
            <a:pPr marL="285750" marR="0" lvl="0" indent="-285750" algn="l" defTabSz="914400" rtl="0" eaLnBrk="1" fontAlgn="base" latinLnBrk="0" hangingPunct="1">
              <a:lnSpc>
                <a:spcPct val="200000"/>
              </a:lnSpc>
              <a:spcBef>
                <a:spcPct val="0"/>
              </a:spcBef>
              <a:spcAft>
                <a:spcPct val="0"/>
              </a:spcAft>
              <a:buClr>
                <a:srgbClr val="C00000"/>
              </a:buClr>
              <a:buSzTx/>
              <a:buFont typeface="Wingdings" panose="05000000000000000000" charset="0"/>
              <a:buChar char="Ø"/>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推己及人，互相提醒，成为“光盘行动”的传播者。监督身边同学，及时制止浪费行为</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向亲人、朋友宣传“光盘行动”，劝说他们节约每</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棵菜、每</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粒米。</a:t>
            </a:r>
          </a:p>
          <a:p>
            <a:pPr marL="285750" marR="0" lvl="0" indent="-285750" algn="l" defTabSz="914400" rtl="0" eaLnBrk="1" fontAlgn="base" latinLnBrk="0" hangingPunct="1">
              <a:lnSpc>
                <a:spcPct val="200000"/>
              </a:lnSpc>
              <a:spcBef>
                <a:spcPct val="0"/>
              </a:spcBef>
              <a:spcAft>
                <a:spcPct val="0"/>
              </a:spcAft>
              <a:buClr>
                <a:srgbClr val="C00000"/>
              </a:buClr>
              <a:buSzTx/>
              <a:buFont typeface="Wingdings" panose="05000000000000000000" charset="0"/>
              <a:buChar char="Ø"/>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历览前贤国与家，成由勤俭败由奢。让我们共同践行勤俭节约，从“光盘”做起，不浪费每一滴水、每一度电、每</a:t>
            </a:r>
            <a:r>
              <a:rPr kumimoji="0" lang="en-US" altLang="zh-CN"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等线" charset="-122"/>
              </a:rPr>
              <a:t>张纸，共建节约型和谐校园。”</a:t>
            </a:r>
          </a:p>
        </p:txBody>
      </p:sp>
      <p:pic>
        <p:nvPicPr>
          <p:cNvPr id="6" name="图片 5"/>
          <p:cNvPicPr>
            <a:picLocks noChangeAspect="1"/>
          </p:cNvPicPr>
          <p:nvPr/>
        </p:nvPicPr>
        <p:blipFill>
          <a:blip r:embed="rId4"/>
          <a:stretch>
            <a:fillRect/>
          </a:stretch>
        </p:blipFill>
        <p:spPr>
          <a:xfrm>
            <a:off x="10410825" y="2794028"/>
            <a:ext cx="1312155" cy="1946217"/>
          </a:xfrm>
          <a:prstGeom prst="rect">
            <a:avLst/>
          </a:prstGeom>
        </p:spPr>
      </p:pic>
    </p:spTree>
  </p:cSld>
  <p:clrMapOvr>
    <a:masterClrMapping/>
  </p:clrMapOvr>
  <p:transition spd="slow" advTm="3000">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18984F0-143A-499E-907A-97972903B6E0}"/>
              </a:ext>
            </a:extLst>
          </p:cNvPr>
          <p:cNvSpPr/>
          <p:nvPr/>
        </p:nvSpPr>
        <p:spPr>
          <a:xfrm>
            <a:off x="1275422" y="3037643"/>
            <a:ext cx="9733754" cy="1938992"/>
          </a:xfrm>
          <a:prstGeom prst="rect">
            <a:avLst/>
          </a:prstGeom>
        </p:spPr>
        <p:txBody>
          <a:bodyPr wrap="none">
            <a:spAutoFit/>
          </a:bodyPr>
          <a:lstStyle/>
          <a:p>
            <a:pPr algn="ctr"/>
            <a:r>
              <a:rPr lang="zh-CN" altLang="en-US" sz="4000" b="1" dirty="0">
                <a:ln w="15875">
                  <a:noFill/>
                </a:ln>
                <a:blipFill dpi="0" rotWithShape="1">
                  <a:blip r:embed="rId4"/>
                  <a:srcRect/>
                  <a:stretch>
                    <a:fillRect/>
                  </a:stretch>
                </a:blipFill>
                <a:latin typeface="微软雅黑"/>
                <a:ea typeface="微软雅黑"/>
                <a:cs typeface="八大山人 V2007" panose="02000600000000000000" pitchFamily="2" charset="-122"/>
              </a:rPr>
              <a:t>自动化学院研究生第四党支部</a:t>
            </a:r>
            <a:r>
              <a:rPr lang="en-US" altLang="zh-CN" sz="4000" b="1" dirty="0">
                <a:ln w="15875">
                  <a:noFill/>
                </a:ln>
                <a:blipFill dpi="0" rotWithShape="1">
                  <a:blip r:embed="rId4"/>
                  <a:srcRect/>
                  <a:stretch>
                    <a:fillRect/>
                  </a:stretch>
                </a:blipFill>
                <a:latin typeface="微软雅黑"/>
                <a:ea typeface="微软雅黑"/>
                <a:cs typeface="八大山人 V2007" panose="02000600000000000000" pitchFamily="2" charset="-122"/>
              </a:rPr>
              <a:t>7</a:t>
            </a:r>
            <a:r>
              <a:rPr lang="zh-CN" altLang="en-US" sz="4000" b="1" dirty="0">
                <a:ln w="15875">
                  <a:noFill/>
                </a:ln>
                <a:blipFill dpi="0" rotWithShape="1">
                  <a:blip r:embed="rId4"/>
                  <a:srcRect/>
                  <a:stretch>
                    <a:fillRect/>
                  </a:stretch>
                </a:blipFill>
                <a:latin typeface="微软雅黑"/>
                <a:ea typeface="微软雅黑"/>
                <a:cs typeface="八大山人 V2007" panose="02000600000000000000" pitchFamily="2" charset="-122"/>
              </a:rPr>
              <a:t>月组织生活</a:t>
            </a:r>
          </a:p>
          <a:p>
            <a:pPr algn="ctr"/>
            <a:endParaRPr lang="en-US" altLang="zh-CN" sz="40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gn="ctr"/>
            <a:r>
              <a:rPr lang="zh-CN" altLang="en-US" sz="4000" b="1" dirty="0">
                <a:ln w="15875">
                  <a:noFill/>
                </a:ln>
                <a:blipFill dpi="0" rotWithShape="1">
                  <a:blip r:embed="rId4"/>
                  <a:srcRect/>
                  <a:stretch>
                    <a:fillRect/>
                  </a:stretch>
                </a:blipFill>
                <a:latin typeface="微软雅黑"/>
                <a:ea typeface="微软雅黑"/>
                <a:cs typeface="八大山人 V2007" panose="02000600000000000000" pitchFamily="2" charset="-122"/>
              </a:rPr>
              <a:t>党员发言交流</a:t>
            </a:r>
            <a:endParaRPr lang="en-US" altLang="zh-CN" sz="4000" b="1" dirty="0">
              <a:ln w="15875">
                <a:noFill/>
              </a:ln>
              <a:blipFill dpi="0" rotWithShape="1">
                <a:blip r:embed="rId4"/>
                <a:srcRect/>
                <a:stretch>
                  <a:fillRect/>
                </a:stretch>
              </a:blipFill>
              <a:latin typeface="微软雅黑"/>
              <a:ea typeface="微软雅黑"/>
              <a:cs typeface="八大山人 V2007" panose="02000600000000000000" pitchFamily="2" charset="-122"/>
            </a:endParaRPr>
          </a:p>
        </p:txBody>
      </p:sp>
      <p:pic>
        <p:nvPicPr>
          <p:cNvPr id="3" name="图片 2">
            <a:extLst>
              <a:ext uri="{FF2B5EF4-FFF2-40B4-BE49-F238E27FC236}">
                <a16:creationId xmlns:a16="http://schemas.microsoft.com/office/drawing/2014/main" id="{1D9DB42C-8988-4CCD-8E3F-A20C950B9D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0101" y="297229"/>
            <a:ext cx="3085162" cy="2643758"/>
          </a:xfrm>
          <a:prstGeom prst="rect">
            <a:avLst/>
          </a:prstGeom>
        </p:spPr>
      </p:pic>
      <p:grpSp>
        <p:nvGrpSpPr>
          <p:cNvPr id="4" name="组合 3">
            <a:extLst>
              <a:ext uri="{FF2B5EF4-FFF2-40B4-BE49-F238E27FC236}">
                <a16:creationId xmlns:a16="http://schemas.microsoft.com/office/drawing/2014/main" id="{D81DE8CC-6B11-46E1-A935-013D3D3D214D}"/>
              </a:ext>
            </a:extLst>
          </p:cNvPr>
          <p:cNvGrpSpPr/>
          <p:nvPr/>
        </p:nvGrpSpPr>
        <p:grpSpPr>
          <a:xfrm>
            <a:off x="4371998" y="1568848"/>
            <a:ext cx="3698453" cy="751387"/>
            <a:chOff x="4055739" y="2198599"/>
            <a:chExt cx="3698453" cy="751387"/>
          </a:xfrm>
        </p:grpSpPr>
        <p:sp>
          <p:nvSpPr>
            <p:cNvPr id="5" name="圆角矩形 8">
              <a:extLst>
                <a:ext uri="{FF2B5EF4-FFF2-40B4-BE49-F238E27FC236}">
                  <a16:creationId xmlns:a16="http://schemas.microsoft.com/office/drawing/2014/main" id="{706892D8-05DF-4F78-9DBC-81C15273E2AD}"/>
                </a:ext>
              </a:extLst>
            </p:cNvPr>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17">
              <a:extLst>
                <a:ext uri="{FF2B5EF4-FFF2-40B4-BE49-F238E27FC236}">
                  <a16:creationId xmlns:a16="http://schemas.microsoft.com/office/drawing/2014/main" id="{6FD2CBE6-98C2-47F6-955F-EBA30779907F}"/>
                </a:ext>
              </a:extLst>
            </p:cNvPr>
            <p:cNvSpPr txBox="1">
              <a:spLocks noChangeArrowheads="1"/>
            </p:cNvSpPr>
            <p:nvPr/>
          </p:nvSpPr>
          <p:spPr bwMode="auto">
            <a:xfrm>
              <a:off x="4386285" y="2233185"/>
              <a:ext cx="3037359"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cs typeface="+mn-ea"/>
                  <a:sym typeface="+mn-lt"/>
                </a:rPr>
                <a:t>会议安排二</a:t>
              </a:r>
            </a:p>
          </p:txBody>
        </p:sp>
      </p:grpSp>
    </p:spTree>
    <p:extLst>
      <p:ext uri="{BB962C8B-B14F-4D97-AF65-F5344CB8AC3E}">
        <p14:creationId xmlns:p14="http://schemas.microsoft.com/office/powerpoint/2010/main" val="321759405"/>
      </p:ext>
    </p:extLst>
  </p:cSld>
  <p:clrMapOvr>
    <a:masterClrMapping/>
  </p:clrMapOvr>
  <p:transition spd="slow">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1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18000">
                                          <p:cBhvr additive="base">
                                            <p:cTn id="7" dur="1000" fill="hold"/>
                                            <p:tgtEl>
                                              <p:spTgt spid="6"/>
                                            </p:tgtEl>
                                            <p:attrNameLst>
                                              <p:attrName>ppt_x</p:attrName>
                                            </p:attrNameLst>
                                          </p:cBhvr>
                                          <p:tavLst>
                                            <p:tav tm="0">
                                              <p:val>
                                                <p:strVal val="1+#ppt_w/2"/>
                                              </p:val>
                                            </p:tav>
                                            <p:tav tm="100000">
                                              <p:val>
                                                <p:strVal val="#ppt_x"/>
                                              </p:val>
                                            </p:tav>
                                          </p:tavLst>
                                        </p:anim>
                                        <p:anim calcmode="lin" valueType="num" p14:bounceEnd="18000">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18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18000">
                                          <p:cBhvr additive="base">
                                            <p:cTn id="11" dur="1000" fill="hold"/>
                                            <p:tgtEl>
                                              <p:spTgt spid="4"/>
                                            </p:tgtEl>
                                            <p:attrNameLst>
                                              <p:attrName>ppt_x</p:attrName>
                                            </p:attrNameLst>
                                          </p:cBhvr>
                                          <p:tavLst>
                                            <p:tav tm="0">
                                              <p:val>
                                                <p:strVal val="1+#ppt_w/2"/>
                                              </p:val>
                                            </p:tav>
                                            <p:tav tm="100000">
                                              <p:val>
                                                <p:strVal val="#ppt_x"/>
                                              </p:val>
                                            </p:tav>
                                          </p:tavLst>
                                        </p:anim>
                                        <p:anim calcmode="lin" valueType="num" p14:bounceEnd="18000">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65431B1-42CF-40C3-9F2A-586B6A830C81}"/>
              </a:ext>
            </a:extLst>
          </p:cNvPr>
          <p:cNvSpPr/>
          <p:nvPr/>
        </p:nvSpPr>
        <p:spPr>
          <a:xfrm>
            <a:off x="1275422" y="3037643"/>
            <a:ext cx="9733754" cy="1938992"/>
          </a:xfrm>
          <a:prstGeom prst="rect">
            <a:avLst/>
          </a:prstGeom>
        </p:spPr>
        <p:txBody>
          <a:bodyPr wrap="none">
            <a:spAutoFit/>
          </a:bodyPr>
          <a:lstStyle/>
          <a:p>
            <a:pPr algn="ctr"/>
            <a:r>
              <a:rPr lang="zh-CN" altLang="en-US" sz="4000" b="1" dirty="0">
                <a:ln w="15875">
                  <a:noFill/>
                </a:ln>
                <a:blipFill dpi="0" rotWithShape="1">
                  <a:blip r:embed="rId4"/>
                  <a:srcRect/>
                  <a:stretch>
                    <a:fillRect/>
                  </a:stretch>
                </a:blipFill>
                <a:latin typeface="微软雅黑"/>
                <a:ea typeface="微软雅黑"/>
                <a:cs typeface="八大山人 V2007" panose="02000600000000000000" pitchFamily="2" charset="-122"/>
              </a:rPr>
              <a:t>自动化学院研究生第四党支部</a:t>
            </a:r>
            <a:r>
              <a:rPr lang="en-US" altLang="zh-CN" sz="4000" b="1" dirty="0">
                <a:ln w="15875">
                  <a:noFill/>
                </a:ln>
                <a:blipFill dpi="0" rotWithShape="1">
                  <a:blip r:embed="rId4"/>
                  <a:srcRect/>
                  <a:stretch>
                    <a:fillRect/>
                  </a:stretch>
                </a:blipFill>
                <a:latin typeface="微软雅黑"/>
                <a:ea typeface="微软雅黑"/>
                <a:cs typeface="八大山人 V2007" panose="02000600000000000000" pitchFamily="2" charset="-122"/>
              </a:rPr>
              <a:t>7</a:t>
            </a:r>
            <a:r>
              <a:rPr lang="zh-CN" altLang="en-US" sz="4000" b="1" dirty="0">
                <a:ln w="15875">
                  <a:noFill/>
                </a:ln>
                <a:blipFill dpi="0" rotWithShape="1">
                  <a:blip r:embed="rId4"/>
                  <a:srcRect/>
                  <a:stretch>
                    <a:fillRect/>
                  </a:stretch>
                </a:blipFill>
                <a:latin typeface="微软雅黑"/>
                <a:ea typeface="微软雅黑"/>
                <a:cs typeface="八大山人 V2007" panose="02000600000000000000" pitchFamily="2" charset="-122"/>
              </a:rPr>
              <a:t>月组织生活</a:t>
            </a:r>
          </a:p>
          <a:p>
            <a:pPr algn="ctr"/>
            <a:endParaRPr lang="en-US" altLang="zh-CN" sz="4000" b="1" dirty="0">
              <a:ln w="15875">
                <a:noFill/>
              </a:ln>
              <a:blipFill dpi="0" rotWithShape="1">
                <a:blip r:embed="rId4"/>
                <a:srcRect/>
                <a:stretch>
                  <a:fillRect/>
                </a:stretch>
              </a:blipFill>
              <a:latin typeface="微软雅黑"/>
              <a:ea typeface="微软雅黑"/>
              <a:cs typeface="八大山人 V2007" panose="02000600000000000000" pitchFamily="2" charset="-122"/>
            </a:endParaRPr>
          </a:p>
          <a:p>
            <a:pPr algn="ctr"/>
            <a:r>
              <a:rPr lang="zh-CN" altLang="en-US" sz="4000" b="1" dirty="0">
                <a:ln w="15875">
                  <a:noFill/>
                </a:ln>
                <a:blipFill dpi="0" rotWithShape="1">
                  <a:blip r:embed="rId4"/>
                  <a:srcRect/>
                  <a:stretch>
                    <a:fillRect/>
                  </a:stretch>
                </a:blipFill>
                <a:latin typeface="微软雅黑"/>
                <a:ea typeface="微软雅黑"/>
                <a:cs typeface="八大山人 V2007" panose="02000600000000000000" pitchFamily="2" charset="-122"/>
              </a:rPr>
              <a:t>支部书记总结</a:t>
            </a:r>
            <a:endParaRPr lang="en-US" altLang="zh-CN" sz="4000" b="1" dirty="0">
              <a:ln w="15875">
                <a:noFill/>
              </a:ln>
              <a:blipFill dpi="0" rotWithShape="1">
                <a:blip r:embed="rId4"/>
                <a:srcRect/>
                <a:stretch>
                  <a:fillRect/>
                </a:stretch>
              </a:blipFill>
              <a:latin typeface="微软雅黑"/>
              <a:ea typeface="微软雅黑"/>
              <a:cs typeface="八大山人 V2007" panose="02000600000000000000" pitchFamily="2" charset="-122"/>
            </a:endParaRPr>
          </a:p>
        </p:txBody>
      </p:sp>
      <p:pic>
        <p:nvPicPr>
          <p:cNvPr id="4" name="图片 3">
            <a:extLst>
              <a:ext uri="{FF2B5EF4-FFF2-40B4-BE49-F238E27FC236}">
                <a16:creationId xmlns:a16="http://schemas.microsoft.com/office/drawing/2014/main" id="{F424E241-BCEB-4ED5-9AB6-F146E7238C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0101" y="297229"/>
            <a:ext cx="3085162" cy="2643758"/>
          </a:xfrm>
          <a:prstGeom prst="rect">
            <a:avLst/>
          </a:prstGeom>
        </p:spPr>
      </p:pic>
      <p:grpSp>
        <p:nvGrpSpPr>
          <p:cNvPr id="5" name="组合 4">
            <a:extLst>
              <a:ext uri="{FF2B5EF4-FFF2-40B4-BE49-F238E27FC236}">
                <a16:creationId xmlns:a16="http://schemas.microsoft.com/office/drawing/2014/main" id="{3157E3BC-62C8-4283-8754-5469CE048D82}"/>
              </a:ext>
            </a:extLst>
          </p:cNvPr>
          <p:cNvGrpSpPr/>
          <p:nvPr/>
        </p:nvGrpSpPr>
        <p:grpSpPr>
          <a:xfrm>
            <a:off x="4371998" y="1568848"/>
            <a:ext cx="3698453" cy="751387"/>
            <a:chOff x="4055739" y="2198599"/>
            <a:chExt cx="3698453" cy="751387"/>
          </a:xfrm>
        </p:grpSpPr>
        <p:sp>
          <p:nvSpPr>
            <p:cNvPr id="7" name="圆角矩形 8">
              <a:extLst>
                <a:ext uri="{FF2B5EF4-FFF2-40B4-BE49-F238E27FC236}">
                  <a16:creationId xmlns:a16="http://schemas.microsoft.com/office/drawing/2014/main" id="{5735B105-1455-4989-8736-7B197CD0194A}"/>
                </a:ext>
              </a:extLst>
            </p:cNvPr>
            <p:cNvSpPr/>
            <p:nvPr/>
          </p:nvSpPr>
          <p:spPr>
            <a:xfrm>
              <a:off x="4055739" y="2198599"/>
              <a:ext cx="3698453" cy="751387"/>
            </a:xfrm>
            <a:prstGeom prst="roundRect">
              <a:avLst/>
            </a:prstGeom>
            <a:solidFill>
              <a:srgbClr val="AE0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TextBox 17">
              <a:extLst>
                <a:ext uri="{FF2B5EF4-FFF2-40B4-BE49-F238E27FC236}">
                  <a16:creationId xmlns:a16="http://schemas.microsoft.com/office/drawing/2014/main" id="{C6DFC003-0E98-4E65-BF18-5B5FED47B681}"/>
                </a:ext>
              </a:extLst>
            </p:cNvPr>
            <p:cNvSpPr txBox="1">
              <a:spLocks noChangeArrowheads="1"/>
            </p:cNvSpPr>
            <p:nvPr/>
          </p:nvSpPr>
          <p:spPr bwMode="auto">
            <a:xfrm>
              <a:off x="4386285" y="2233185"/>
              <a:ext cx="3037359"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4000" b="1" dirty="0">
                  <a:solidFill>
                    <a:schemeClr val="accent3">
                      <a:lumMod val="40000"/>
                      <a:lumOff val="60000"/>
                    </a:schemeClr>
                  </a:solidFill>
                  <a:latin typeface="微软雅黑" panose="020B0503020204020204" pitchFamily="34" charset="-122"/>
                  <a:ea typeface="微软雅黑" panose="020B0503020204020204" pitchFamily="34" charset="-122"/>
                  <a:cs typeface="+mn-ea"/>
                  <a:sym typeface="+mn-lt"/>
                </a:rPr>
                <a:t>会议安排三</a:t>
              </a:r>
            </a:p>
          </p:txBody>
        </p:sp>
      </p:grpSp>
    </p:spTree>
    <p:extLst>
      <p:ext uri="{BB962C8B-B14F-4D97-AF65-F5344CB8AC3E}">
        <p14:creationId xmlns:p14="http://schemas.microsoft.com/office/powerpoint/2010/main" val="3581289155"/>
      </p:ext>
    </p:extLst>
  </p:cSld>
  <p:clrMapOvr>
    <a:masterClrMapping/>
  </p:clrMapOvr>
  <p:transition spd="slow">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1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18000">
                                          <p:cBhvr additive="base">
                                            <p:cTn id="7" dur="1000" fill="hold"/>
                                            <p:tgtEl>
                                              <p:spTgt spid="3"/>
                                            </p:tgtEl>
                                            <p:attrNameLst>
                                              <p:attrName>ppt_x</p:attrName>
                                            </p:attrNameLst>
                                          </p:cBhvr>
                                          <p:tavLst>
                                            <p:tav tm="0">
                                              <p:val>
                                                <p:strVal val="1+#ppt_w/2"/>
                                              </p:val>
                                            </p:tav>
                                            <p:tav tm="100000">
                                              <p:val>
                                                <p:strVal val="#ppt_x"/>
                                              </p:val>
                                            </p:tav>
                                          </p:tavLst>
                                        </p:anim>
                                        <p:anim calcmode="lin" valueType="num" p14:bounceEnd="18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18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18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18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4" name="文本框 23"/>
          <p:cNvSpPr txBox="1"/>
          <p:nvPr/>
        </p:nvSpPr>
        <p:spPr>
          <a:xfrm>
            <a:off x="1819753" y="766177"/>
            <a:ext cx="43441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ln w="15875">
                  <a:noFill/>
                </a:ln>
                <a:blipFill dpi="0" rotWithShape="1">
                  <a:blip r:embed="rId4"/>
                  <a:srcRect/>
                  <a:stretch>
                    <a:fillRect/>
                  </a:stretch>
                </a:blipFill>
                <a:latin typeface="微软雅黑"/>
                <a:ea typeface="微软雅黑"/>
              </a:rPr>
              <a:t>会议的意义及主要内容</a:t>
            </a:r>
            <a:endPar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endParaRPr>
          </a:p>
        </p:txBody>
      </p:sp>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7A570B3-179F-436F-BA88-2002ACD2B6F2}"/>
              </a:ext>
            </a:extLst>
          </p:cNvPr>
          <p:cNvSpPr txBox="1"/>
          <p:nvPr/>
        </p:nvSpPr>
        <p:spPr>
          <a:xfrm>
            <a:off x="743046" y="1448718"/>
            <a:ext cx="10846263" cy="1289905"/>
          </a:xfrm>
          <a:prstGeom prst="rect">
            <a:avLst/>
          </a:prstGeom>
          <a:noFill/>
        </p:spPr>
        <p:txBody>
          <a:bodyPr wrap="square">
            <a:spAutoFit/>
          </a:bodyPr>
          <a:lstStyle/>
          <a:p>
            <a:pPr lvl="0" indent="457200">
              <a:lnSpc>
                <a:spcPct val="150000"/>
              </a:lnSpc>
              <a:defRPr/>
            </a:pPr>
            <a:r>
              <a:rPr lang="en-US" altLang="zh-CN" b="1" dirty="0">
                <a:solidFill>
                  <a:srgbClr val="333333"/>
                </a:solidFill>
                <a:latin typeface="微软雅黑" panose="020B0503020204020204" pitchFamily="34" charset="-122"/>
                <a:ea typeface="微软雅黑" panose="020B0503020204020204" pitchFamily="34" charset="-122"/>
              </a:rPr>
              <a:t>6</a:t>
            </a:r>
            <a:r>
              <a:rPr lang="zh-CN" altLang="en-US" b="1" dirty="0">
                <a:solidFill>
                  <a:srgbClr val="333333"/>
                </a:solidFill>
                <a:latin typeface="微软雅黑" panose="020B0503020204020204" pitchFamily="34" charset="-122"/>
                <a:ea typeface="微软雅黑" panose="020B0503020204020204" pitchFamily="34" charset="-122"/>
              </a:rPr>
              <a:t>月</a:t>
            </a:r>
            <a:r>
              <a:rPr lang="en-US" altLang="zh-CN" b="1" dirty="0">
                <a:solidFill>
                  <a:srgbClr val="333333"/>
                </a:solidFill>
                <a:latin typeface="微软雅黑" panose="020B0503020204020204" pitchFamily="34" charset="-122"/>
                <a:ea typeface="微软雅黑" panose="020B0503020204020204" pitchFamily="34" charset="-122"/>
              </a:rPr>
              <a:t>22</a:t>
            </a:r>
            <a:r>
              <a:rPr lang="zh-CN" altLang="en-US" b="1" dirty="0">
                <a:solidFill>
                  <a:srgbClr val="333333"/>
                </a:solidFill>
                <a:latin typeface="微软雅黑" panose="020B0503020204020204" pitchFamily="34" charset="-122"/>
                <a:ea typeface="微软雅黑" panose="020B0503020204020204" pitchFamily="34" charset="-122"/>
              </a:rPr>
              <a:t>日晚，国家主席习近平以视频方式出席金砖国家工商论坛开幕式并发表主旨演讲，</a:t>
            </a:r>
            <a:r>
              <a:rPr lang="zh-CN" altLang="en-US" b="1" dirty="0">
                <a:solidFill>
                  <a:srgbClr val="C00000"/>
                </a:solidFill>
                <a:latin typeface="微软雅黑" panose="020B0503020204020204" pitchFamily="34" charset="-122"/>
                <a:ea typeface="微软雅黑" panose="020B0503020204020204" pitchFamily="34" charset="-122"/>
              </a:rPr>
              <a:t>作答时代之问，洞察历史大势，锚定前行方向</a:t>
            </a:r>
            <a:r>
              <a:rPr lang="zh-CN" altLang="en-US" b="1" dirty="0">
                <a:solidFill>
                  <a:srgbClr val="333333"/>
                </a:solidFill>
                <a:latin typeface="微软雅黑" panose="020B0503020204020204" pitchFamily="34" charset="-122"/>
                <a:ea typeface="微软雅黑" panose="020B0503020204020204" pitchFamily="34" charset="-122"/>
              </a:rPr>
              <a:t>。习近平主席主旨演讲在国际社会引发热烈反响。多国人士接受新华社记者采访时表示，破解时代之问的</a:t>
            </a:r>
            <a:r>
              <a:rPr lang="zh-CN" altLang="en-US" b="1" dirty="0">
                <a:solidFill>
                  <a:srgbClr val="C00000"/>
                </a:solidFill>
                <a:latin typeface="微软雅黑" panose="020B0503020204020204" pitchFamily="34" charset="-122"/>
                <a:ea typeface="微软雅黑" panose="020B0503020204020204" pitchFamily="34" charset="-122"/>
              </a:rPr>
              <a:t>中国智慧</a:t>
            </a:r>
            <a:r>
              <a:rPr lang="zh-CN" altLang="en-US" b="1" dirty="0">
                <a:solidFill>
                  <a:srgbClr val="333333"/>
                </a:solidFill>
                <a:latin typeface="微软雅黑" panose="020B0503020204020204" pitchFamily="34" charset="-122"/>
                <a:ea typeface="微软雅黑" panose="020B0503020204020204" pitchFamily="34" charset="-122"/>
              </a:rPr>
              <a:t>为世界带来</a:t>
            </a:r>
            <a:r>
              <a:rPr lang="zh-CN" altLang="en-US" b="1" dirty="0">
                <a:solidFill>
                  <a:srgbClr val="C00000"/>
                </a:solidFill>
                <a:latin typeface="微软雅黑" panose="020B0503020204020204" pitchFamily="34" charset="-122"/>
                <a:ea typeface="微软雅黑" panose="020B0503020204020204" pitchFamily="34" charset="-122"/>
              </a:rPr>
              <a:t>深刻启迪</a:t>
            </a:r>
            <a:r>
              <a:rPr lang="zh-CN" altLang="en-US" b="1" dirty="0">
                <a:solidFill>
                  <a:srgbClr val="333333"/>
                </a:solidFill>
                <a:latin typeface="微软雅黑" panose="020B0503020204020204" pitchFamily="34" charset="-122"/>
                <a:ea typeface="微软雅黑" panose="020B0503020204020204" pitchFamily="34" charset="-122"/>
              </a:rPr>
              <a:t>。</a:t>
            </a:r>
            <a:endParaRPr kumimoji="0" lang="zh-CN" altLang="en-US" sz="18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2" name="矩形: 圆角 1">
            <a:extLst>
              <a:ext uri="{FF2B5EF4-FFF2-40B4-BE49-F238E27FC236}">
                <a16:creationId xmlns:a16="http://schemas.microsoft.com/office/drawing/2014/main" id="{0E75CB67-0F0D-438B-8612-1061F0D4B333}"/>
              </a:ext>
            </a:extLst>
          </p:cNvPr>
          <p:cNvSpPr/>
          <p:nvPr/>
        </p:nvSpPr>
        <p:spPr>
          <a:xfrm>
            <a:off x="629092" y="2897944"/>
            <a:ext cx="10960217" cy="3694641"/>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9F1B7B2-5271-4BE3-86FB-8767D7498CF2}"/>
              </a:ext>
            </a:extLst>
          </p:cNvPr>
          <p:cNvPicPr>
            <a:picLocks noChangeAspect="1"/>
          </p:cNvPicPr>
          <p:nvPr/>
        </p:nvPicPr>
        <p:blipFill>
          <a:blip r:embed="rId5"/>
          <a:stretch>
            <a:fillRect/>
          </a:stretch>
        </p:blipFill>
        <p:spPr>
          <a:xfrm>
            <a:off x="6367977" y="3177111"/>
            <a:ext cx="4534485" cy="3144517"/>
          </a:xfrm>
          <a:prstGeom prst="rect">
            <a:avLst/>
          </a:prstGeom>
          <a:effectLst>
            <a:outerShdw blurRad="50800" dist="38100" dir="8100000" algn="tr" rotWithShape="0">
              <a:prstClr val="black">
                <a:alpha val="40000"/>
              </a:prstClr>
            </a:outerShdw>
          </a:effectLst>
        </p:spPr>
      </p:pic>
      <p:pic>
        <p:nvPicPr>
          <p:cNvPr id="4" name="图片 3">
            <a:extLst>
              <a:ext uri="{FF2B5EF4-FFF2-40B4-BE49-F238E27FC236}">
                <a16:creationId xmlns:a16="http://schemas.microsoft.com/office/drawing/2014/main" id="{4E3E3931-0CE4-4794-8B75-45BF96732F31}"/>
              </a:ext>
            </a:extLst>
          </p:cNvPr>
          <p:cNvPicPr>
            <a:picLocks noChangeAspect="1"/>
          </p:cNvPicPr>
          <p:nvPr/>
        </p:nvPicPr>
        <p:blipFill>
          <a:blip r:embed="rId6"/>
          <a:stretch>
            <a:fillRect/>
          </a:stretch>
        </p:blipFill>
        <p:spPr>
          <a:xfrm>
            <a:off x="1045785" y="3165929"/>
            <a:ext cx="4778239" cy="316688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141570225"/>
      </p:ext>
    </p:extLst>
  </p:cSld>
  <p:clrMapOvr>
    <a:masterClrMapping/>
  </p:clrMapOvr>
  <p:transition spd="slow" advTm="62046">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60B3820-9C13-4F05-8336-B4CFCBF20B8D}"/>
              </a:ext>
            </a:extLst>
          </p:cNvPr>
          <p:cNvSpPr txBox="1"/>
          <p:nvPr/>
        </p:nvSpPr>
        <p:spPr>
          <a:xfrm>
            <a:off x="1819752" y="766177"/>
            <a:ext cx="4748827" cy="523220"/>
          </a:xfrm>
          <a:prstGeom prst="rect">
            <a:avLst/>
          </a:prstGeom>
          <a:noFill/>
        </p:spPr>
        <p:txBody>
          <a:bodyPr wrap="square" rtlCol="0">
            <a:spAutoFit/>
          </a:bodyPr>
          <a:lstStyle/>
          <a:p>
            <a:pPr lvl="0">
              <a:defRPr/>
            </a:pPr>
            <a:r>
              <a:rPr lang="zh-CN" altLang="en-US" sz="2800" b="1" dirty="0">
                <a:ln w="15875">
                  <a:noFill/>
                </a:ln>
                <a:blipFill dpi="0" rotWithShape="1">
                  <a:blip r:embed="rId4"/>
                  <a:srcRect/>
                  <a:stretch>
                    <a:fillRect/>
                  </a:stretch>
                </a:blipFill>
                <a:latin typeface="微软雅黑"/>
                <a:ea typeface="微软雅黑"/>
              </a:rPr>
              <a:t>描绘人类前行的路线图</a:t>
            </a:r>
            <a:endPar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9A68DCF9-99DF-4B48-8D8C-D5981C805579}"/>
              </a:ext>
            </a:extLst>
          </p:cNvPr>
          <p:cNvSpPr txBox="1"/>
          <p:nvPr/>
        </p:nvSpPr>
        <p:spPr>
          <a:xfrm>
            <a:off x="623368" y="1413818"/>
            <a:ext cx="10461433" cy="1289905"/>
          </a:xfrm>
          <a:prstGeom prst="rect">
            <a:avLst/>
          </a:prstGeom>
          <a:noFill/>
        </p:spPr>
        <p:txBody>
          <a:bodyPr wrap="square">
            <a:spAutoFit/>
          </a:bodyPr>
          <a:lstStyle/>
          <a:p>
            <a:pPr indent="457200">
              <a:lnSpc>
                <a:spcPct val="150000"/>
              </a:lnSpc>
            </a:pPr>
            <a:r>
              <a:rPr lang="zh-CN" altLang="en-US" b="1" dirty="0">
                <a:solidFill>
                  <a:srgbClr val="333333"/>
                </a:solidFill>
                <a:latin typeface="微软雅黑" panose="020B0503020204020204" pitchFamily="34" charset="-122"/>
                <a:ea typeface="微软雅黑" panose="020B0503020204020204" pitchFamily="34" charset="-122"/>
              </a:rPr>
              <a:t>“尽管国际形势风云变幻，但开放发展的历史大势不会变，携手合作、共迎挑战的愿望也不会变。”习近平主席登高望远，深刻指出：“我们要不畏浮云遮望眼，准确认识历史发展规律，不为一时一事所惑，不为风险所惧，勇敢面对挑战，向着构建人类命运共同体的目标勇毅前行。”</a:t>
            </a:r>
          </a:p>
        </p:txBody>
      </p:sp>
      <p:sp>
        <p:nvSpPr>
          <p:cNvPr id="13" name="矩形: 圆角 12">
            <a:extLst>
              <a:ext uri="{FF2B5EF4-FFF2-40B4-BE49-F238E27FC236}">
                <a16:creationId xmlns:a16="http://schemas.microsoft.com/office/drawing/2014/main" id="{D76523AD-8ACA-402E-8C23-2A60A4B65D5C}"/>
              </a:ext>
            </a:extLst>
          </p:cNvPr>
          <p:cNvSpPr/>
          <p:nvPr/>
        </p:nvSpPr>
        <p:spPr>
          <a:xfrm>
            <a:off x="635734" y="2745927"/>
            <a:ext cx="10662466" cy="3428370"/>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4A922DC6-A058-4A6F-89D2-A0DEFC95A6EE}"/>
              </a:ext>
            </a:extLst>
          </p:cNvPr>
          <p:cNvPicPr>
            <a:picLocks noChangeAspect="1"/>
          </p:cNvPicPr>
          <p:nvPr/>
        </p:nvPicPr>
        <p:blipFill>
          <a:blip r:embed="rId5"/>
          <a:stretch>
            <a:fillRect/>
          </a:stretch>
        </p:blipFill>
        <p:spPr>
          <a:xfrm>
            <a:off x="1286439" y="2870348"/>
            <a:ext cx="3834435" cy="2270267"/>
          </a:xfrm>
          <a:prstGeom prst="rect">
            <a:avLst/>
          </a:prstGeom>
          <a:effectLst>
            <a:outerShdw blurRad="50800" dist="38100" dir="8100000" algn="tr" rotWithShape="0">
              <a:prstClr val="black">
                <a:alpha val="40000"/>
              </a:prstClr>
            </a:outerShdw>
          </a:effectLst>
        </p:spPr>
      </p:pic>
      <p:pic>
        <p:nvPicPr>
          <p:cNvPr id="3" name="图片 2">
            <a:extLst>
              <a:ext uri="{FF2B5EF4-FFF2-40B4-BE49-F238E27FC236}">
                <a16:creationId xmlns:a16="http://schemas.microsoft.com/office/drawing/2014/main" id="{F8A846F5-1646-419C-AD1D-0A0CF6CF69A7}"/>
              </a:ext>
            </a:extLst>
          </p:cNvPr>
          <p:cNvPicPr>
            <a:picLocks noChangeAspect="1"/>
          </p:cNvPicPr>
          <p:nvPr/>
        </p:nvPicPr>
        <p:blipFill>
          <a:blip r:embed="rId6"/>
          <a:stretch>
            <a:fillRect/>
          </a:stretch>
        </p:blipFill>
        <p:spPr>
          <a:xfrm>
            <a:off x="6593741" y="2862511"/>
            <a:ext cx="3864179" cy="2270267"/>
          </a:xfrm>
          <a:prstGeom prst="rect">
            <a:avLst/>
          </a:prstGeom>
          <a:effectLst>
            <a:outerShdw blurRad="50800" dist="38100" dir="8100000" algn="tr" rotWithShape="0">
              <a:prstClr val="black">
                <a:alpha val="40000"/>
              </a:prstClr>
            </a:outerShdw>
          </a:effectLst>
        </p:spPr>
      </p:pic>
      <p:sp>
        <p:nvSpPr>
          <p:cNvPr id="4" name="矩形 3">
            <a:extLst>
              <a:ext uri="{FF2B5EF4-FFF2-40B4-BE49-F238E27FC236}">
                <a16:creationId xmlns:a16="http://schemas.microsoft.com/office/drawing/2014/main" id="{8A3DE778-902B-4FAC-A360-71D6453ECD0F}"/>
              </a:ext>
            </a:extLst>
          </p:cNvPr>
          <p:cNvSpPr/>
          <p:nvPr/>
        </p:nvSpPr>
        <p:spPr>
          <a:xfrm>
            <a:off x="783101" y="5250968"/>
            <a:ext cx="5195668" cy="923330"/>
          </a:xfrm>
          <a:prstGeom prst="rect">
            <a:avLst/>
          </a:prstGeom>
        </p:spPr>
        <p:txBody>
          <a:bodyPr>
            <a:spAutoFit/>
          </a:bodyPr>
          <a:lstStyle/>
          <a:p>
            <a:r>
              <a:rPr lang="en-US" altLang="zh-CN" dirty="0">
                <a:solidFill>
                  <a:srgbClr val="454343"/>
                </a:solidFill>
                <a:latin typeface="楷体" panose="02010609060101010101" pitchFamily="49" charset="-122"/>
                <a:ea typeface="楷体" panose="02010609060101010101" pitchFamily="49" charset="-122"/>
              </a:rPr>
              <a:t>2019</a:t>
            </a:r>
            <a:r>
              <a:rPr lang="zh-CN" altLang="en-US" dirty="0">
                <a:solidFill>
                  <a:srgbClr val="454343"/>
                </a:solidFill>
                <a:latin typeface="楷体" panose="02010609060101010101" pitchFamily="49" charset="-122"/>
                <a:ea typeface="楷体" panose="02010609060101010101" pitchFamily="49" charset="-122"/>
              </a:rPr>
              <a:t>年</a:t>
            </a:r>
            <a:r>
              <a:rPr lang="en-US" altLang="zh-CN" dirty="0">
                <a:solidFill>
                  <a:srgbClr val="454343"/>
                </a:solidFill>
                <a:latin typeface="楷体" panose="02010609060101010101" pitchFamily="49" charset="-122"/>
                <a:ea typeface="楷体" panose="02010609060101010101" pitchFamily="49" charset="-122"/>
              </a:rPr>
              <a:t>10</a:t>
            </a:r>
            <a:r>
              <a:rPr lang="zh-CN" altLang="en-US" dirty="0">
                <a:solidFill>
                  <a:srgbClr val="454343"/>
                </a:solidFill>
                <a:latin typeface="楷体" panose="02010609060101010101" pitchFamily="49" charset="-122"/>
                <a:ea typeface="楷体" panose="02010609060101010101" pitchFamily="49" charset="-122"/>
              </a:rPr>
              <a:t>月</a:t>
            </a:r>
            <a:r>
              <a:rPr lang="en-US" altLang="zh-CN" dirty="0">
                <a:solidFill>
                  <a:srgbClr val="454343"/>
                </a:solidFill>
                <a:latin typeface="楷体" panose="02010609060101010101" pitchFamily="49" charset="-122"/>
                <a:ea typeface="楷体" panose="02010609060101010101" pitchFamily="49" charset="-122"/>
              </a:rPr>
              <a:t>30</a:t>
            </a:r>
            <a:r>
              <a:rPr lang="zh-CN" altLang="en-US" dirty="0">
                <a:solidFill>
                  <a:srgbClr val="454343"/>
                </a:solidFill>
                <a:latin typeface="楷体" panose="02010609060101010101" pitchFamily="49" charset="-122"/>
                <a:ea typeface="楷体" panose="02010609060101010101" pitchFamily="49" charset="-122"/>
              </a:rPr>
              <a:t>日凌晨，浙江杭州飞往俄罗斯首都莫斯科的首条直达电商货运航线“菜鸟号”从萧山国际机场首航</a:t>
            </a:r>
          </a:p>
        </p:txBody>
      </p:sp>
      <p:sp>
        <p:nvSpPr>
          <p:cNvPr id="8" name="矩形 7">
            <a:extLst>
              <a:ext uri="{FF2B5EF4-FFF2-40B4-BE49-F238E27FC236}">
                <a16:creationId xmlns:a16="http://schemas.microsoft.com/office/drawing/2014/main" id="{812FDC2B-E86D-4F9C-86AA-A8EF31946CE9}"/>
              </a:ext>
            </a:extLst>
          </p:cNvPr>
          <p:cNvSpPr/>
          <p:nvPr/>
        </p:nvSpPr>
        <p:spPr>
          <a:xfrm>
            <a:off x="6259836" y="5204554"/>
            <a:ext cx="4858043" cy="923330"/>
          </a:xfrm>
          <a:prstGeom prst="rect">
            <a:avLst/>
          </a:prstGeom>
        </p:spPr>
        <p:txBody>
          <a:bodyPr>
            <a:spAutoFit/>
          </a:bodyPr>
          <a:lstStyle/>
          <a:p>
            <a:r>
              <a:rPr lang="en-US" altLang="zh-CN" dirty="0">
                <a:solidFill>
                  <a:srgbClr val="454343"/>
                </a:solidFill>
                <a:latin typeface="楷体" panose="02010609060101010101" pitchFamily="49" charset="-122"/>
                <a:ea typeface="楷体" panose="02010609060101010101" pitchFamily="49" charset="-122"/>
              </a:rPr>
              <a:t>2019</a:t>
            </a:r>
            <a:r>
              <a:rPr lang="zh-CN" altLang="en-US" dirty="0">
                <a:solidFill>
                  <a:srgbClr val="454343"/>
                </a:solidFill>
                <a:latin typeface="楷体" panose="02010609060101010101" pitchFamily="49" charset="-122"/>
                <a:ea typeface="楷体" panose="02010609060101010101" pitchFamily="49" charset="-122"/>
              </a:rPr>
              <a:t>年</a:t>
            </a:r>
            <a:r>
              <a:rPr lang="en-US" altLang="zh-CN" dirty="0">
                <a:solidFill>
                  <a:srgbClr val="454343"/>
                </a:solidFill>
                <a:latin typeface="楷体" panose="02010609060101010101" pitchFamily="49" charset="-122"/>
                <a:ea typeface="楷体" panose="02010609060101010101" pitchFamily="49" charset="-122"/>
              </a:rPr>
              <a:t>4</a:t>
            </a:r>
            <a:r>
              <a:rPr lang="zh-CN" altLang="en-US" dirty="0">
                <a:solidFill>
                  <a:srgbClr val="454343"/>
                </a:solidFill>
                <a:latin typeface="楷体" panose="02010609060101010101" pitchFamily="49" charset="-122"/>
                <a:ea typeface="楷体" panose="02010609060101010101" pitchFamily="49" charset="-122"/>
              </a:rPr>
              <a:t>月</a:t>
            </a:r>
            <a:r>
              <a:rPr lang="en-US" altLang="zh-CN" dirty="0">
                <a:solidFill>
                  <a:srgbClr val="454343"/>
                </a:solidFill>
                <a:latin typeface="楷体" panose="02010609060101010101" pitchFamily="49" charset="-122"/>
                <a:ea typeface="楷体" panose="02010609060101010101" pitchFamily="49" charset="-122"/>
              </a:rPr>
              <a:t>18</a:t>
            </a:r>
            <a:r>
              <a:rPr lang="zh-CN" altLang="en-US" dirty="0">
                <a:solidFill>
                  <a:srgbClr val="454343"/>
                </a:solidFill>
                <a:latin typeface="楷体" panose="02010609060101010101" pitchFamily="49" charset="-122"/>
                <a:ea typeface="楷体" panose="02010609060101010101" pitchFamily="49" charset="-122"/>
              </a:rPr>
              <a:t>日，在福建泉州石狮市举行的第五届中国（泉州）海上丝绸之路国际品牌博览会上，印度客商（左）向顾客推销印度工艺品</a:t>
            </a:r>
          </a:p>
        </p:txBody>
      </p:sp>
    </p:spTree>
    <p:extLst>
      <p:ext uri="{BB962C8B-B14F-4D97-AF65-F5344CB8AC3E}">
        <p14:creationId xmlns:p14="http://schemas.microsoft.com/office/powerpoint/2010/main" val="3323475045"/>
      </p:ext>
    </p:extLst>
  </p:cSld>
  <p:clrMapOvr>
    <a:masterClrMapping/>
  </p:clrMapOvr>
  <p:transition spd="slow" advTm="69926">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2C0FE34-8364-4F7F-9AAC-1E2CC634ECF9}"/>
              </a:ext>
            </a:extLst>
          </p:cNvPr>
          <p:cNvSpPr txBox="1"/>
          <p:nvPr/>
        </p:nvSpPr>
        <p:spPr>
          <a:xfrm>
            <a:off x="1819752" y="766177"/>
            <a:ext cx="7206802" cy="523220"/>
          </a:xfrm>
          <a:prstGeom prst="rect">
            <a:avLst/>
          </a:prstGeom>
          <a:noFill/>
        </p:spPr>
        <p:txBody>
          <a:bodyPr wrap="square" rtlCol="0">
            <a:spAutoFit/>
          </a:bodyPr>
          <a:lstStyle/>
          <a:p>
            <a:pPr lvl="0">
              <a:defRPr/>
            </a:pPr>
            <a:r>
              <a:rPr lang="zh-CN" altLang="en-US" sz="2800" b="1" dirty="0">
                <a:ln w="15875">
                  <a:noFill/>
                </a:ln>
                <a:blipFill dpi="0" rotWithShape="1">
                  <a:blip r:embed="rId4"/>
                  <a:srcRect/>
                  <a:stretch>
                    <a:fillRect/>
                  </a:stretch>
                </a:blipFill>
                <a:latin typeface="微软雅黑"/>
                <a:ea typeface="微软雅黑"/>
              </a:rPr>
              <a:t>画出共同发展的同心圆</a:t>
            </a:r>
            <a:endPar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B4777D58-A699-46DE-9521-2027C420A1E6}"/>
              </a:ext>
            </a:extLst>
          </p:cNvPr>
          <p:cNvSpPr txBox="1"/>
          <p:nvPr/>
        </p:nvSpPr>
        <p:spPr>
          <a:xfrm>
            <a:off x="800785" y="2178277"/>
            <a:ext cx="4642108" cy="3332772"/>
          </a:xfrm>
          <a:prstGeom prst="rect">
            <a:avLst/>
          </a:prstGeom>
          <a:noFill/>
        </p:spPr>
        <p:txBody>
          <a:bodyPr wrap="square">
            <a:spAutoFit/>
          </a:bodyPr>
          <a:lstStyle/>
          <a:p>
            <a:pPr lvl="0" indent="457200">
              <a:lnSpc>
                <a:spcPct val="200000"/>
              </a:lnSpc>
              <a:defRPr/>
            </a:pPr>
            <a:r>
              <a:rPr lang="zh-CN" altLang="en-US" b="1" dirty="0">
                <a:solidFill>
                  <a:srgbClr val="333333"/>
                </a:solidFill>
                <a:latin typeface="微软雅黑" panose="020B0503020204020204" pitchFamily="34" charset="-122"/>
                <a:ea typeface="微软雅黑" panose="020B0503020204020204" pitchFamily="34" charset="-122"/>
              </a:rPr>
              <a:t>在世界亟待走出发展困境的紧要关头，习近平主席着眼全人类共同福祉，呼吁“我们要坚持以人民之心为心、以天下之利为利，推动全球发展迈向新时代，造福各国人民”，得到国际社会广泛呼应。以本次论坛为契机，金砖国家发出聚焦发展的“金砖合音”。</a:t>
            </a:r>
            <a:endParaRPr kumimoji="0" lang="zh-CN" altLang="en-US" sz="18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12" name="矩形: 圆角 11">
            <a:extLst>
              <a:ext uri="{FF2B5EF4-FFF2-40B4-BE49-F238E27FC236}">
                <a16:creationId xmlns:a16="http://schemas.microsoft.com/office/drawing/2014/main" id="{C4143CE7-FD0E-4A0E-BF71-C6DE8EB9D9DD}"/>
              </a:ext>
            </a:extLst>
          </p:cNvPr>
          <p:cNvSpPr/>
          <p:nvPr/>
        </p:nvSpPr>
        <p:spPr>
          <a:xfrm>
            <a:off x="605141" y="2144407"/>
            <a:ext cx="5033397" cy="3541193"/>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 name="图片 1">
            <a:extLst>
              <a:ext uri="{FF2B5EF4-FFF2-40B4-BE49-F238E27FC236}">
                <a16:creationId xmlns:a16="http://schemas.microsoft.com/office/drawing/2014/main" id="{BC4EA770-4274-4AB8-86D5-8B691C367BA7}"/>
              </a:ext>
            </a:extLst>
          </p:cNvPr>
          <p:cNvPicPr>
            <a:picLocks noChangeAspect="1"/>
          </p:cNvPicPr>
          <p:nvPr/>
        </p:nvPicPr>
        <p:blipFill>
          <a:blip r:embed="rId5"/>
          <a:stretch>
            <a:fillRect/>
          </a:stretch>
        </p:blipFill>
        <p:spPr>
          <a:xfrm>
            <a:off x="6136326" y="2096635"/>
            <a:ext cx="5033397" cy="3372545"/>
          </a:xfrm>
          <a:prstGeom prst="rect">
            <a:avLst/>
          </a:prstGeom>
          <a:ln>
            <a:noFill/>
          </a:ln>
          <a:effectLst>
            <a:outerShdw blurRad="50800" dist="38100" dir="8100000" algn="tr" rotWithShape="0">
              <a:prstClr val="black">
                <a:alpha val="40000"/>
              </a:prstClr>
            </a:outerShdw>
          </a:effectLst>
        </p:spPr>
      </p:pic>
      <p:sp>
        <p:nvSpPr>
          <p:cNvPr id="3" name="矩形 2">
            <a:extLst>
              <a:ext uri="{FF2B5EF4-FFF2-40B4-BE49-F238E27FC236}">
                <a16:creationId xmlns:a16="http://schemas.microsoft.com/office/drawing/2014/main" id="{7CB1D876-B963-4ED2-94FE-0B843FF150CE}"/>
              </a:ext>
            </a:extLst>
          </p:cNvPr>
          <p:cNvSpPr/>
          <p:nvPr/>
        </p:nvSpPr>
        <p:spPr>
          <a:xfrm>
            <a:off x="6553464" y="5518563"/>
            <a:ext cx="4616259" cy="646331"/>
          </a:xfrm>
          <a:prstGeom prst="rect">
            <a:avLst/>
          </a:prstGeom>
        </p:spPr>
        <p:txBody>
          <a:bodyPr wrap="square">
            <a:spAutoFit/>
          </a:bodyPr>
          <a:lstStyle/>
          <a:p>
            <a:r>
              <a:rPr lang="en-US" altLang="zh-CN" dirty="0">
                <a:solidFill>
                  <a:srgbClr val="454343"/>
                </a:solidFill>
                <a:latin typeface="楷体" panose="02010609060101010101" pitchFamily="49" charset="-122"/>
                <a:ea typeface="楷体" panose="02010609060101010101" pitchFamily="49" charset="-122"/>
              </a:rPr>
              <a:t>2018</a:t>
            </a:r>
            <a:r>
              <a:rPr lang="zh-CN" altLang="en-US" dirty="0">
                <a:solidFill>
                  <a:srgbClr val="454343"/>
                </a:solidFill>
                <a:latin typeface="楷体" panose="02010609060101010101" pitchFamily="49" charset="-122"/>
                <a:ea typeface="楷体" panose="02010609060101010101" pitchFamily="49" charset="-122"/>
              </a:rPr>
              <a:t>年</a:t>
            </a:r>
            <a:r>
              <a:rPr lang="en-US" altLang="zh-CN" dirty="0">
                <a:solidFill>
                  <a:srgbClr val="454343"/>
                </a:solidFill>
                <a:latin typeface="楷体" panose="02010609060101010101" pitchFamily="49" charset="-122"/>
                <a:ea typeface="楷体" panose="02010609060101010101" pitchFamily="49" charset="-122"/>
              </a:rPr>
              <a:t>11</a:t>
            </a:r>
            <a:r>
              <a:rPr lang="zh-CN" altLang="en-US" dirty="0">
                <a:solidFill>
                  <a:srgbClr val="454343"/>
                </a:solidFill>
                <a:latin typeface="楷体" panose="02010609060101010101" pitchFamily="49" charset="-122"/>
                <a:ea typeface="楷体" panose="02010609060101010101" pitchFamily="49" charset="-122"/>
              </a:rPr>
              <a:t>月</a:t>
            </a:r>
            <a:r>
              <a:rPr lang="en-US" altLang="zh-CN" dirty="0">
                <a:solidFill>
                  <a:srgbClr val="454343"/>
                </a:solidFill>
                <a:latin typeface="楷体" panose="02010609060101010101" pitchFamily="49" charset="-122"/>
                <a:ea typeface="楷体" panose="02010609060101010101" pitchFamily="49" charset="-122"/>
              </a:rPr>
              <a:t>5</a:t>
            </a:r>
            <a:r>
              <a:rPr lang="zh-CN" altLang="en-US" dirty="0">
                <a:solidFill>
                  <a:srgbClr val="454343"/>
                </a:solidFill>
                <a:latin typeface="楷体" panose="02010609060101010101" pitchFamily="49" charset="-122"/>
                <a:ea typeface="楷体" panose="02010609060101010101" pitchFamily="49" charset="-122"/>
              </a:rPr>
              <a:t>日在中国上海的中国国际进口博览会上拍摄的南非展馆。</a:t>
            </a:r>
            <a:endParaRPr lang="zh-CN" altLang="en-US" dirty="0"/>
          </a:p>
        </p:txBody>
      </p:sp>
      <p:sp>
        <p:nvSpPr>
          <p:cNvPr id="4" name="矩形 3">
            <a:extLst>
              <a:ext uri="{FF2B5EF4-FFF2-40B4-BE49-F238E27FC236}">
                <a16:creationId xmlns:a16="http://schemas.microsoft.com/office/drawing/2014/main" id="{3567ADF2-DEB9-4819-9D45-F5EEA1A1A161}"/>
              </a:ext>
            </a:extLst>
          </p:cNvPr>
          <p:cNvSpPr/>
          <p:nvPr/>
        </p:nvSpPr>
        <p:spPr>
          <a:xfrm>
            <a:off x="1053375" y="1442069"/>
            <a:ext cx="9170326" cy="499624"/>
          </a:xfrm>
          <a:prstGeom prst="rect">
            <a:avLst/>
          </a:prstGeom>
          <a:noFill/>
        </p:spPr>
        <p:txBody>
          <a:bodyPr wrap="square">
            <a:spAutoFit/>
          </a:bodyPr>
          <a:lstStyle/>
          <a:p>
            <a:pPr indent="457200">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中国始终不忘自身作为最大发展中国家的底色，努力画出共同发展的同心圆。</a:t>
            </a:r>
          </a:p>
        </p:txBody>
      </p:sp>
    </p:spTree>
    <p:extLst>
      <p:ext uri="{BB962C8B-B14F-4D97-AF65-F5344CB8AC3E}">
        <p14:creationId xmlns:p14="http://schemas.microsoft.com/office/powerpoint/2010/main" val="420441032"/>
      </p:ext>
    </p:extLst>
  </p:cSld>
  <p:clrMapOvr>
    <a:masterClrMapping/>
  </p:clrMapOvr>
  <p:transition spd="slow" advTm="232898">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cxnSp>
        <p:nvCxnSpPr>
          <p:cNvPr id="6" name="Straight Connector 42">
            <a:extLst>
              <a:ext uri="{FF2B5EF4-FFF2-40B4-BE49-F238E27FC236}">
                <a16:creationId xmlns:a16="http://schemas.microsoft.com/office/drawing/2014/main" id="{E61C3DA9-65F3-4E12-827E-D7A3794D51CA}"/>
              </a:ext>
            </a:extLst>
          </p:cNvPr>
          <p:cNvCxnSpPr/>
          <p:nvPr/>
        </p:nvCxnSpPr>
        <p:spPr>
          <a:xfrm>
            <a:off x="1819753" y="1339437"/>
            <a:ext cx="8590583" cy="0"/>
          </a:xfrm>
          <a:prstGeom prst="line">
            <a:avLst/>
          </a:prstGeom>
          <a:ln w="44450">
            <a:solidFill>
              <a:srgbClr val="C33736"/>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282B99B-2EA1-468E-B296-6F79A730B477}"/>
              </a:ext>
            </a:extLst>
          </p:cNvPr>
          <p:cNvSpPr txBox="1"/>
          <p:nvPr/>
        </p:nvSpPr>
        <p:spPr>
          <a:xfrm>
            <a:off x="1819752" y="766177"/>
            <a:ext cx="7206802" cy="523220"/>
          </a:xfrm>
          <a:prstGeom prst="rect">
            <a:avLst/>
          </a:prstGeom>
          <a:noFill/>
        </p:spPr>
        <p:txBody>
          <a:bodyPr wrap="square" rtlCol="0">
            <a:spAutoFit/>
          </a:bodyPr>
          <a:lstStyle/>
          <a:p>
            <a:pPr lvl="0">
              <a:defRPr/>
            </a:pPr>
            <a:r>
              <a:rPr lang="zh-CN" altLang="en-US" sz="2800" b="1" dirty="0">
                <a:ln w="15875">
                  <a:noFill/>
                </a:ln>
                <a:blipFill dpi="0" rotWithShape="1">
                  <a:blip r:embed="rId4"/>
                  <a:srcRect/>
                  <a:stretch>
                    <a:fillRect/>
                  </a:stretch>
                </a:blipFill>
                <a:latin typeface="微软雅黑"/>
                <a:ea typeface="微软雅黑"/>
              </a:rPr>
              <a:t>指明包容普惠、互利共赢的人间正道</a:t>
            </a:r>
            <a:endParaRPr kumimoji="0" lang="zh-CN" altLang="en-US" sz="2800" b="1" i="0" u="none" strike="noStrike" kern="1200" cap="none" spc="0" normalizeH="0" baseline="0" noProof="0" dirty="0">
              <a:ln w="15875">
                <a:noFill/>
              </a:ln>
              <a:blipFill dpi="0" rotWithShape="1">
                <a:blip r:embed="rId4"/>
                <a:srcRect/>
                <a:stretch>
                  <a:fillRect/>
                </a:stretch>
              </a:blip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5983AE72-340B-44BF-A14E-45E8E930A0A7}"/>
              </a:ext>
            </a:extLst>
          </p:cNvPr>
          <p:cNvSpPr txBox="1"/>
          <p:nvPr/>
        </p:nvSpPr>
        <p:spPr>
          <a:xfrm>
            <a:off x="609558" y="1312618"/>
            <a:ext cx="10306971" cy="1289905"/>
          </a:xfrm>
          <a:prstGeom prst="rect">
            <a:avLst/>
          </a:prstGeom>
          <a:noFill/>
        </p:spPr>
        <p:txBody>
          <a:bodyPr wrap="square">
            <a:spAutoFit/>
          </a:bodyPr>
          <a:lstStyle/>
          <a:p>
            <a:pPr indent="457200">
              <a:lnSpc>
                <a:spcPct val="150000"/>
              </a:lnSpc>
            </a:pPr>
            <a:r>
              <a:rPr lang="zh-CN" altLang="en-US" b="1" dirty="0">
                <a:solidFill>
                  <a:srgbClr val="333333"/>
                </a:solidFill>
                <a:latin typeface="微软雅黑" panose="020B0503020204020204" pitchFamily="34" charset="-122"/>
                <a:ea typeface="微软雅黑" panose="020B0503020204020204" pitchFamily="34" charset="-122"/>
              </a:rPr>
              <a:t>“孤举者难起，众行者易趋。”中国智慧、中国方案得到全球广泛响应，不断凝聚发展、进步力量。中国将始终把自身命运与世界各国命运紧密相连，顺大势、行正道、担大义，推动人类文明的巨轮劈波斩浪，驶向光明未来。</a:t>
            </a:r>
          </a:p>
        </p:txBody>
      </p:sp>
      <p:sp>
        <p:nvSpPr>
          <p:cNvPr id="20" name="矩形: 圆角 19">
            <a:extLst>
              <a:ext uri="{FF2B5EF4-FFF2-40B4-BE49-F238E27FC236}">
                <a16:creationId xmlns:a16="http://schemas.microsoft.com/office/drawing/2014/main" id="{750A1422-B54C-42F1-870D-2842E9038379}"/>
              </a:ext>
            </a:extLst>
          </p:cNvPr>
          <p:cNvSpPr/>
          <p:nvPr/>
        </p:nvSpPr>
        <p:spPr>
          <a:xfrm>
            <a:off x="498096" y="2602523"/>
            <a:ext cx="11195807" cy="3790450"/>
          </a:xfrm>
          <a:prstGeom prst="roundRect">
            <a:avLst>
              <a:gd name="adj" fmla="val 10615"/>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 name="图片 1">
            <a:extLst>
              <a:ext uri="{FF2B5EF4-FFF2-40B4-BE49-F238E27FC236}">
                <a16:creationId xmlns:a16="http://schemas.microsoft.com/office/drawing/2014/main" id="{941A9ACB-057D-4E56-9C3A-35622CD6A8BB}"/>
              </a:ext>
            </a:extLst>
          </p:cNvPr>
          <p:cNvPicPr>
            <a:picLocks noChangeAspect="1"/>
          </p:cNvPicPr>
          <p:nvPr/>
        </p:nvPicPr>
        <p:blipFill>
          <a:blip r:embed="rId5"/>
          <a:stretch>
            <a:fillRect/>
          </a:stretch>
        </p:blipFill>
        <p:spPr>
          <a:xfrm>
            <a:off x="1150328" y="2713232"/>
            <a:ext cx="4272825" cy="2798450"/>
          </a:xfrm>
          <a:prstGeom prst="rect">
            <a:avLst/>
          </a:prstGeom>
          <a:effectLst>
            <a:outerShdw blurRad="50800" dist="38100" dir="8100000" algn="tr" rotWithShape="0">
              <a:prstClr val="black">
                <a:alpha val="40000"/>
              </a:prstClr>
            </a:outerShdw>
          </a:effectLst>
        </p:spPr>
      </p:pic>
      <p:pic>
        <p:nvPicPr>
          <p:cNvPr id="3" name="图片 2">
            <a:extLst>
              <a:ext uri="{FF2B5EF4-FFF2-40B4-BE49-F238E27FC236}">
                <a16:creationId xmlns:a16="http://schemas.microsoft.com/office/drawing/2014/main" id="{61F92DA8-1740-40E8-8DC7-E260C17A2378}"/>
              </a:ext>
            </a:extLst>
          </p:cNvPr>
          <p:cNvPicPr>
            <a:picLocks noChangeAspect="1"/>
          </p:cNvPicPr>
          <p:nvPr/>
        </p:nvPicPr>
        <p:blipFill>
          <a:blip r:embed="rId6"/>
          <a:stretch>
            <a:fillRect/>
          </a:stretch>
        </p:blipFill>
        <p:spPr>
          <a:xfrm>
            <a:off x="6115044" y="2713232"/>
            <a:ext cx="4466567" cy="2798450"/>
          </a:xfrm>
          <a:prstGeom prst="rect">
            <a:avLst/>
          </a:prstGeom>
          <a:effectLst>
            <a:outerShdw blurRad="50800" dist="38100" dir="8100000" algn="tr" rotWithShape="0">
              <a:prstClr val="black">
                <a:alpha val="40000"/>
              </a:prstClr>
            </a:outerShdw>
          </a:effectLst>
        </p:spPr>
      </p:pic>
      <p:sp>
        <p:nvSpPr>
          <p:cNvPr id="4" name="矩形 3">
            <a:extLst>
              <a:ext uri="{FF2B5EF4-FFF2-40B4-BE49-F238E27FC236}">
                <a16:creationId xmlns:a16="http://schemas.microsoft.com/office/drawing/2014/main" id="{A9B92C38-8F49-4E57-899B-C40D88D8EB4D}"/>
              </a:ext>
            </a:extLst>
          </p:cNvPr>
          <p:cNvSpPr/>
          <p:nvPr/>
        </p:nvSpPr>
        <p:spPr>
          <a:xfrm>
            <a:off x="802056" y="5621806"/>
            <a:ext cx="5312988" cy="646331"/>
          </a:xfrm>
          <a:prstGeom prst="rect">
            <a:avLst/>
          </a:prstGeom>
        </p:spPr>
        <p:txBody>
          <a:bodyPr wrap="square">
            <a:spAutoFit/>
          </a:bodyPr>
          <a:lstStyle/>
          <a:p>
            <a:r>
              <a:rPr lang="en-US" altLang="zh-CN" dirty="0">
                <a:solidFill>
                  <a:srgbClr val="454343"/>
                </a:solidFill>
                <a:latin typeface="楷体" panose="02010609060101010101" pitchFamily="49" charset="-122"/>
                <a:ea typeface="楷体" panose="02010609060101010101" pitchFamily="49" charset="-122"/>
              </a:rPr>
              <a:t>2021</a:t>
            </a:r>
            <a:r>
              <a:rPr lang="zh-CN" altLang="en-US" dirty="0">
                <a:solidFill>
                  <a:srgbClr val="454343"/>
                </a:solidFill>
                <a:latin typeface="楷体" panose="02010609060101010101" pitchFamily="49" charset="-122"/>
                <a:ea typeface="楷体" panose="02010609060101010101" pitchFamily="49" charset="-122"/>
              </a:rPr>
              <a:t>年</a:t>
            </a:r>
            <a:r>
              <a:rPr lang="en-US" altLang="zh-CN" dirty="0">
                <a:solidFill>
                  <a:srgbClr val="454343"/>
                </a:solidFill>
                <a:latin typeface="楷体" panose="02010609060101010101" pitchFamily="49" charset="-122"/>
                <a:ea typeface="楷体" panose="02010609060101010101" pitchFamily="49" charset="-122"/>
              </a:rPr>
              <a:t>3</a:t>
            </a:r>
            <a:r>
              <a:rPr lang="zh-CN" altLang="en-US" dirty="0">
                <a:solidFill>
                  <a:srgbClr val="454343"/>
                </a:solidFill>
                <a:latin typeface="楷体" panose="02010609060101010101" pitchFamily="49" charset="-122"/>
                <a:ea typeface="楷体" panose="02010609060101010101" pitchFamily="49" charset="-122"/>
              </a:rPr>
              <a:t>月</a:t>
            </a:r>
            <a:r>
              <a:rPr lang="en-US" altLang="zh-CN" dirty="0">
                <a:solidFill>
                  <a:srgbClr val="454343"/>
                </a:solidFill>
                <a:latin typeface="楷体" panose="02010609060101010101" pitchFamily="49" charset="-122"/>
                <a:ea typeface="楷体" panose="02010609060101010101" pitchFamily="49" charset="-122"/>
              </a:rPr>
              <a:t>15</a:t>
            </a:r>
            <a:r>
              <a:rPr lang="zh-CN" altLang="en-US" dirty="0">
                <a:solidFill>
                  <a:srgbClr val="454343"/>
                </a:solidFill>
                <a:latin typeface="楷体" panose="02010609060101010101" pitchFamily="49" charset="-122"/>
                <a:ea typeface="楷体" panose="02010609060101010101" pitchFamily="49" charset="-122"/>
              </a:rPr>
              <a:t>日，由中国成都首发至俄罗斯圣彼得堡市的中欧班列抵达俄罗斯圣彼得堡舒沙雷火车站。</a:t>
            </a:r>
            <a:endParaRPr lang="zh-CN" altLang="en-US" dirty="0"/>
          </a:p>
        </p:txBody>
      </p:sp>
      <p:sp>
        <p:nvSpPr>
          <p:cNvPr id="5" name="矩形 4">
            <a:extLst>
              <a:ext uri="{FF2B5EF4-FFF2-40B4-BE49-F238E27FC236}">
                <a16:creationId xmlns:a16="http://schemas.microsoft.com/office/drawing/2014/main" id="{7A7033A4-7F02-4AFC-A99D-48B7924099E1}"/>
              </a:ext>
            </a:extLst>
          </p:cNvPr>
          <p:cNvSpPr/>
          <p:nvPr/>
        </p:nvSpPr>
        <p:spPr>
          <a:xfrm>
            <a:off x="6419004" y="5613162"/>
            <a:ext cx="4272825" cy="646331"/>
          </a:xfrm>
          <a:prstGeom prst="rect">
            <a:avLst/>
          </a:prstGeom>
        </p:spPr>
        <p:txBody>
          <a:bodyPr wrap="square">
            <a:spAutoFit/>
          </a:bodyPr>
          <a:lstStyle/>
          <a:p>
            <a:r>
              <a:rPr lang="en-US" altLang="zh-CN" dirty="0">
                <a:solidFill>
                  <a:srgbClr val="454343"/>
                </a:solidFill>
                <a:latin typeface="楷体" panose="02010609060101010101" pitchFamily="49" charset="-122"/>
                <a:ea typeface="楷体" panose="02010609060101010101" pitchFamily="49" charset="-122"/>
              </a:rPr>
              <a:t>2022</a:t>
            </a:r>
            <a:r>
              <a:rPr lang="zh-CN" altLang="en-US" dirty="0">
                <a:solidFill>
                  <a:srgbClr val="454343"/>
                </a:solidFill>
                <a:latin typeface="楷体" panose="02010609060101010101" pitchFamily="49" charset="-122"/>
                <a:ea typeface="楷体" panose="02010609060101010101" pitchFamily="49" charset="-122"/>
              </a:rPr>
              <a:t>年</a:t>
            </a:r>
            <a:r>
              <a:rPr lang="en-US" altLang="zh-CN" dirty="0">
                <a:solidFill>
                  <a:srgbClr val="454343"/>
                </a:solidFill>
                <a:latin typeface="楷体" panose="02010609060101010101" pitchFamily="49" charset="-122"/>
                <a:ea typeface="楷体" panose="02010609060101010101" pitchFamily="49" charset="-122"/>
              </a:rPr>
              <a:t>6</a:t>
            </a:r>
            <a:r>
              <a:rPr lang="zh-CN" altLang="en-US" dirty="0">
                <a:solidFill>
                  <a:srgbClr val="454343"/>
                </a:solidFill>
                <a:latin typeface="楷体" panose="02010609060101010101" pitchFamily="49" charset="-122"/>
                <a:ea typeface="楷体" panose="02010609060101010101" pitchFamily="49" charset="-122"/>
              </a:rPr>
              <a:t>月</a:t>
            </a:r>
            <a:r>
              <a:rPr lang="en-US" altLang="zh-CN" dirty="0">
                <a:solidFill>
                  <a:srgbClr val="454343"/>
                </a:solidFill>
                <a:latin typeface="楷体" panose="02010609060101010101" pitchFamily="49" charset="-122"/>
                <a:ea typeface="楷体" panose="02010609060101010101" pitchFamily="49" charset="-122"/>
              </a:rPr>
              <a:t>1</a:t>
            </a:r>
            <a:r>
              <a:rPr lang="zh-CN" altLang="en-US" dirty="0">
                <a:solidFill>
                  <a:srgbClr val="454343"/>
                </a:solidFill>
                <a:latin typeface="楷体" panose="02010609060101010101" pitchFamily="49" charset="-122"/>
                <a:ea typeface="楷体" panose="02010609060101010101" pitchFamily="49" charset="-122"/>
              </a:rPr>
              <a:t>日，当地员工在南非开普敦海信南非工业园的冰箱生产线上工作。</a:t>
            </a:r>
            <a:endParaRPr lang="zh-CN" altLang="en-US" dirty="0"/>
          </a:p>
        </p:txBody>
      </p:sp>
    </p:spTree>
    <p:extLst>
      <p:ext uri="{BB962C8B-B14F-4D97-AF65-F5344CB8AC3E}">
        <p14:creationId xmlns:p14="http://schemas.microsoft.com/office/powerpoint/2010/main" val="1899023485"/>
      </p:ext>
    </p:extLst>
  </p:cSld>
  <p:clrMapOvr>
    <a:masterClrMapping/>
  </p:clrMapOvr>
  <p:transition spd="slow" advTm="92444">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2680E3B-F24F-4D57-A52D-79E078CD54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419" y="-92237"/>
            <a:ext cx="3085162" cy="2643758"/>
          </a:xfrm>
          <a:prstGeom prst="rect">
            <a:avLst/>
          </a:prstGeom>
        </p:spPr>
      </p:pic>
      <p:sp>
        <p:nvSpPr>
          <p:cNvPr id="14" name="文本框 13">
            <a:extLst>
              <a:ext uri="{FF2B5EF4-FFF2-40B4-BE49-F238E27FC236}">
                <a16:creationId xmlns:a16="http://schemas.microsoft.com/office/drawing/2014/main" id="{66D16A0D-F3FC-4EBB-A794-0D0F6164FAA9}"/>
              </a:ext>
            </a:extLst>
          </p:cNvPr>
          <p:cNvSpPr txBox="1"/>
          <p:nvPr/>
        </p:nvSpPr>
        <p:spPr>
          <a:xfrm>
            <a:off x="4749800" y="4982009"/>
            <a:ext cx="26924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5875">
                  <a:noFill/>
                </a:ln>
                <a:blipFill dpi="0" rotWithShape="1">
                  <a:blip r:embed="rId5"/>
                  <a:srcRect/>
                  <a:stretch>
                    <a:fillRect/>
                  </a:stretch>
                </a:blipFill>
                <a:effectLst/>
                <a:uLnTx/>
                <a:uFillTx/>
                <a:latin typeface="微软雅黑"/>
                <a:ea typeface="微软雅黑"/>
                <a:cs typeface="+mn-cs"/>
              </a:rPr>
              <a:t>主讲人：方昳凡</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文本框 8">
            <a:extLst>
              <a:ext uri="{FF2B5EF4-FFF2-40B4-BE49-F238E27FC236}">
                <a16:creationId xmlns:a16="http://schemas.microsoft.com/office/drawing/2014/main" id="{B2E3D331-F606-4E98-8DFF-9A1EAA80CD70}"/>
              </a:ext>
            </a:extLst>
          </p:cNvPr>
          <p:cNvSpPr txBox="1"/>
          <p:nvPr/>
        </p:nvSpPr>
        <p:spPr>
          <a:xfrm>
            <a:off x="1516297" y="2798058"/>
            <a:ext cx="9695654" cy="1846659"/>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tabLst/>
              <a:defRPr kumimoji="0" sz="3800" b="1" i="0" u="none" strike="noStrike" cap="none" spc="0" normalizeH="0" baseline="0">
                <a:ln w="15875">
                  <a:noFill/>
                </a:ln>
                <a:blipFill dpi="0" rotWithShape="1">
                  <a:blip r:embed="rId5"/>
                  <a:srcRect/>
                  <a:stretch>
                    <a:fillRect/>
                  </a:stretch>
                </a:blipFill>
                <a:effectLst/>
                <a:uLnTx/>
                <a:uFillTx/>
                <a:latin typeface="微软雅黑"/>
                <a:ea typeface="微软雅黑"/>
                <a:cs typeface="八大山人 V2007" panose="02000600000000000000" pitchFamily="2" charset="-122"/>
              </a:defRPr>
            </a:lvl1pPr>
          </a:lstStyle>
          <a:p>
            <a:pPr algn="ctr"/>
            <a:r>
              <a:rPr lang="zh-CN" altLang="en-US" dirty="0"/>
              <a:t>学习</a:t>
            </a:r>
            <a:r>
              <a:rPr lang="en-US" altLang="zh-CN" dirty="0"/>
              <a:t>《</a:t>
            </a:r>
            <a:r>
              <a:rPr lang="zh-CN" altLang="en-US" dirty="0"/>
              <a:t>习近平回信勉励陆军步兵学院</a:t>
            </a:r>
            <a:r>
              <a:rPr lang="en-US" altLang="zh-CN" dirty="0"/>
              <a:t>2022</a:t>
            </a:r>
            <a:r>
              <a:rPr lang="zh-CN" altLang="en-US" dirty="0"/>
              <a:t>届</a:t>
            </a:r>
            <a:endParaRPr lang="en-US" altLang="zh-CN" dirty="0"/>
          </a:p>
          <a:p>
            <a:pPr algn="ctr"/>
            <a:r>
              <a:rPr lang="zh-CN" altLang="en-US" dirty="0"/>
              <a:t>全体学员中的重要精神</a:t>
            </a:r>
            <a:r>
              <a:rPr lang="en-US" altLang="zh-CN" dirty="0"/>
              <a:t>》</a:t>
            </a:r>
          </a:p>
          <a:p>
            <a:pPr algn="ctr"/>
            <a:r>
              <a:rPr lang="zh-CN" altLang="en-US" dirty="0"/>
              <a:t>（集体学习）</a:t>
            </a:r>
          </a:p>
        </p:txBody>
      </p:sp>
    </p:spTree>
    <p:extLst>
      <p:ext uri="{BB962C8B-B14F-4D97-AF65-F5344CB8AC3E}">
        <p14:creationId xmlns:p14="http://schemas.microsoft.com/office/powerpoint/2010/main" val="3199555666"/>
      </p:ext>
    </p:extLst>
  </p:cSld>
  <p:clrMapOvr>
    <a:masterClrMapping/>
  </p:clrMapOvr>
  <p:transition spd="slow" advTm="19268">
    <p:randomBar dir="vert"/>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丝绸之路"/>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4702B"/>
      </a:accent6>
      <a:hlink>
        <a:srgbClr val="0563C1"/>
      </a:hlink>
      <a:folHlink>
        <a:srgbClr val="954F72"/>
      </a:folHlink>
    </a:clrScheme>
    <a:fontScheme name="">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3199</TotalTime>
  <Words>4122</Words>
  <Application>Microsoft Office PowerPoint</Application>
  <PresentationFormat>宽屏</PresentationFormat>
  <Paragraphs>242</Paragraphs>
  <Slides>47</Slides>
  <Notes>47</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47</vt:i4>
      </vt:variant>
    </vt:vector>
  </HeadingPairs>
  <TitlesOfParts>
    <vt:vector size="61" baseType="lpstr">
      <vt:lpstr>八大山人 V2007</vt:lpstr>
      <vt:lpstr>等线</vt:lpstr>
      <vt:lpstr>等线 Light</vt:lpstr>
      <vt:lpstr>楷体</vt:lpstr>
      <vt:lpstr>宋体</vt:lpstr>
      <vt:lpstr>微软雅黑</vt:lpstr>
      <vt:lpstr>Arial</vt:lpstr>
      <vt:lpstr>Arial</vt:lpstr>
      <vt:lpstr>Times New Roman</vt:lpstr>
      <vt:lpstr>Wingdings</vt:lpstr>
      <vt:lpstr>Office 主题​​</vt:lpstr>
      <vt:lpstr>1_Office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丝绸之路</dc:title>
  <dc:creator>.</dc:creator>
  <cp:lastModifiedBy>ausu-pc</cp:lastModifiedBy>
  <cp:revision>81</cp:revision>
  <dcterms:created xsi:type="dcterms:W3CDTF">2018-11-06T02:52:11Z</dcterms:created>
  <dcterms:modified xsi:type="dcterms:W3CDTF">2022-07-13T14:51:37Z</dcterms:modified>
</cp:coreProperties>
</file>